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68" r:id="rId4"/>
    <p:sldId id="257" r:id="rId5"/>
    <p:sldId id="273" r:id="rId6"/>
    <p:sldId id="263" r:id="rId7"/>
    <p:sldId id="258" r:id="rId8"/>
    <p:sldId id="260" r:id="rId9"/>
    <p:sldId id="261" r:id="rId10"/>
    <p:sldId id="262" r:id="rId11"/>
    <p:sldId id="284" r:id="rId12"/>
    <p:sldId id="285" r:id="rId13"/>
    <p:sldId id="288" r:id="rId14"/>
    <p:sldId id="266" r:id="rId15"/>
    <p:sldId id="287" r:id="rId16"/>
    <p:sldId id="274" r:id="rId17"/>
    <p:sldId id="275" r:id="rId18"/>
    <p:sldId id="276" r:id="rId19"/>
    <p:sldId id="277" r:id="rId20"/>
    <p:sldId id="267" r:id="rId21"/>
    <p:sldId id="264" r:id="rId22"/>
    <p:sldId id="278" r:id="rId23"/>
    <p:sldId id="279" r:id="rId24"/>
    <p:sldId id="280" r:id="rId25"/>
    <p:sldId id="281" r:id="rId26"/>
    <p:sldId id="282" r:id="rId27"/>
    <p:sldId id="283" r:id="rId28"/>
    <p:sldId id="270" r:id="rId29"/>
    <p:sldId id="265" r:id="rId30"/>
    <p:sldId id="271" r:id="rId31"/>
    <p:sldId id="272" r:id="rId32"/>
    <p:sldId id="286" r:id="rId33"/>
    <p:sldId id="259"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8" autoAdjust="0"/>
    <p:restoredTop sz="94206" autoAdjust="0"/>
  </p:normalViewPr>
  <p:slideViewPr>
    <p:cSldViewPr snapToGrid="0">
      <p:cViewPr varScale="1">
        <p:scale>
          <a:sx n="106" d="100"/>
          <a:sy n="106" d="100"/>
        </p:scale>
        <p:origin x="90"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73929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31003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16010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11546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09288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55778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6"/>
          <p:cNvSpPr>
            <a:spLocks noGrp="1"/>
          </p:cNvSpPr>
          <p:nvPr>
            <p:ph type="dt" sz="half" idx="10"/>
          </p:nvPr>
        </p:nvSpPr>
        <p:spPr/>
        <p:txBody>
          <a:bodyPr/>
          <a:lstStyle/>
          <a:p>
            <a:fld id="{5347480F-F928-4B14-9691-12C99BD58371}" type="datetimeFigureOut">
              <a:rPr lang="en-US" smtClean="0"/>
              <a:t>3/12/2015</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407103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日期版面配置區 2"/>
          <p:cNvSpPr>
            <a:spLocks noGrp="1"/>
          </p:cNvSpPr>
          <p:nvPr>
            <p:ph type="dt" sz="half" idx="10"/>
          </p:nvPr>
        </p:nvSpPr>
        <p:spPr/>
        <p:txBody>
          <a:bodyPr/>
          <a:lstStyle/>
          <a:p>
            <a:fld id="{5347480F-F928-4B14-9691-12C99BD58371}" type="datetimeFigureOut">
              <a:rPr lang="en-US" smtClean="0"/>
              <a:t>3/12/2015</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69283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347480F-F928-4B14-9691-12C99BD58371}" type="datetimeFigureOut">
              <a:rPr lang="en-US" smtClean="0"/>
              <a:t>3/12/2015</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91129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413518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23614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7480F-F928-4B14-9691-12C99BD58371}" type="datetimeFigureOut">
              <a:rPr lang="en-US" smtClean="0"/>
              <a:t>3/12/2015</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78D4E-4C68-43F4-8179-F0ED9CD1A2B0}" type="slidenum">
              <a:rPr lang="en-US" smtClean="0"/>
              <a:t>‹#›</a:t>
            </a:fld>
            <a:endParaRPr lang="en-US"/>
          </a:p>
        </p:txBody>
      </p:sp>
    </p:spTree>
    <p:extLst>
      <p:ext uri="{BB962C8B-B14F-4D97-AF65-F5344CB8AC3E}">
        <p14:creationId xmlns:p14="http://schemas.microsoft.com/office/powerpoint/2010/main" val="1095270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jpg"/><Relationship Id="rId9"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2.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2.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2.pn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2.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2.pn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2.pn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2.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2.pn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2.pn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hyperlink" Target="http://www.coso.org/documents/ERM-FAQs.pdf" TargetMode="External"/><Relationship Id="rId3" Type="http://schemas.openxmlformats.org/officeDocument/2006/relationships/slideLayout" Target="../slideLayouts/slideLayout2.xml"/><Relationship Id="rId7" Type="http://schemas.openxmlformats.org/officeDocument/2006/relationships/hyperlink" Target="http://www.coso.org/documents/COSO%20McNallyTransition%20Article-Final%20COSO%20Version%20Proof_5-31-13.pdf" TargetMode="Externa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hyperlink" Target="http://www.coso.org/IC.htm" TargetMode="External"/><Relationship Id="rId11" Type="http://schemas.openxmlformats.org/officeDocument/2006/relationships/image" Target="../media/image2.png"/><Relationship Id="rId5" Type="http://schemas.openxmlformats.org/officeDocument/2006/relationships/hyperlink" Target="http://www.kpmg.com/Ca/en/External%20Documents/Final-New-COSO-2013-Framework-WHITEPAPER-web.pdf" TargetMode="External"/><Relationship Id="rId10" Type="http://schemas.openxmlformats.org/officeDocument/2006/relationships/hyperlink" Target="http://www.controlsframework.com/control_activities.php" TargetMode="External"/><Relationship Id="rId4" Type="http://schemas.openxmlformats.org/officeDocument/2006/relationships/hyperlink" Target="http://mcgladrey.com/content/dam/mcgladrey/pdf/wp_coso_2013_internal_control_integrated_framework.pdf" TargetMode="External"/><Relationship Id="rId9" Type="http://schemas.openxmlformats.org/officeDocument/2006/relationships/hyperlink" Target="http://www.coso.org/documents/Framework%20Reference%20Secured.pdf"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solidFill>
                  <a:schemeClr val="bg1"/>
                </a:solidFill>
              </a:rPr>
              <a:t>Risk Management Standard </a:t>
            </a:r>
            <a:endParaRPr lang="en-US" dirty="0">
              <a:solidFill>
                <a:schemeClr val="bg1"/>
              </a:solidFill>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21011528">
            <a:off x="3287159" y="1802486"/>
            <a:ext cx="6613689" cy="40904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p:cNvSpPr txBox="1"/>
          <p:nvPr/>
        </p:nvSpPr>
        <p:spPr>
          <a:xfrm>
            <a:off x="9808029" y="6041571"/>
            <a:ext cx="1481816" cy="646331"/>
          </a:xfrm>
          <a:prstGeom prst="rect">
            <a:avLst/>
          </a:prstGeom>
          <a:solidFill>
            <a:schemeClr val="tx1"/>
          </a:solidFill>
        </p:spPr>
        <p:txBody>
          <a:bodyPr wrap="none" rtlCol="0">
            <a:spAutoFit/>
          </a:bodyPr>
          <a:lstStyle/>
          <a:p>
            <a:r>
              <a:rPr lang="en-US" dirty="0" smtClean="0">
                <a:solidFill>
                  <a:schemeClr val="bg1"/>
                </a:solidFill>
              </a:rPr>
              <a:t>Kitman  Yiu</a:t>
            </a:r>
          </a:p>
          <a:p>
            <a:r>
              <a:rPr lang="en-US" dirty="0" smtClean="0">
                <a:solidFill>
                  <a:schemeClr val="bg1"/>
                </a:solidFill>
              </a:rPr>
              <a:t>Teacher : </a:t>
            </a:r>
            <a:r>
              <a:rPr lang="en-US" dirty="0">
                <a:solidFill>
                  <a:schemeClr val="bg1"/>
                </a:solidFill>
              </a:rPr>
              <a:t>E</a:t>
            </a:r>
            <a:r>
              <a:rPr lang="en-US" dirty="0" smtClean="0">
                <a:solidFill>
                  <a:schemeClr val="bg1"/>
                </a:solidFill>
              </a:rPr>
              <a:t>ric </a:t>
            </a:r>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5429" y="5805901"/>
            <a:ext cx="609600" cy="609600"/>
          </a:xfrm>
          <a:prstGeom prst="rect">
            <a:avLst/>
          </a:prstGeom>
        </p:spPr>
      </p:pic>
    </p:spTree>
    <p:extLst>
      <p:ext uri="{BB962C8B-B14F-4D97-AF65-F5344CB8AC3E}">
        <p14:creationId xmlns:p14="http://schemas.microsoft.com/office/powerpoint/2010/main" val="970682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 4,5,6,7</a:t>
            </a:r>
            <a:endParaRPr lang="en-US" dirty="0"/>
          </a:p>
        </p:txBody>
      </p:sp>
      <p:sp>
        <p:nvSpPr>
          <p:cNvPr id="3" name="內容版面配置區 2"/>
          <p:cNvSpPr>
            <a:spLocks noGrp="1"/>
          </p:cNvSpPr>
          <p:nvPr>
            <p:ph idx="1"/>
          </p:nvPr>
        </p:nvSpPr>
        <p:spPr/>
        <p:txBody>
          <a:bodyPr/>
          <a:lstStyle/>
          <a:p>
            <a:r>
              <a:rPr lang="en-US" dirty="0" smtClean="0"/>
              <a:t>Scalability for smaller entities and governments </a:t>
            </a:r>
          </a:p>
          <a:p>
            <a:r>
              <a:rPr lang="en-US" dirty="0" smtClean="0"/>
              <a:t>COSO’s goal updated to reflect changes in the business and operating environments </a:t>
            </a:r>
          </a:p>
          <a:p>
            <a:r>
              <a:rPr lang="en-US" dirty="0" smtClean="0"/>
              <a:t>Defined what is Internal control</a:t>
            </a:r>
          </a:p>
          <a:p>
            <a:r>
              <a:rPr lang="en-US" dirty="0" smtClean="0"/>
              <a:t>Retain 5 components but definitions have been expanded</a:t>
            </a:r>
          </a:p>
          <a:p>
            <a:endParaRPr lang="en-US" dirty="0"/>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4310743"/>
            <a:ext cx="6988250" cy="2390504"/>
          </a:xfrm>
          <a:prstGeom prst="rect">
            <a:avLst/>
          </a:prstGeom>
        </p:spPr>
      </p:pic>
      <p:sp>
        <p:nvSpPr>
          <p:cNvPr id="6" name="橢圓 5"/>
          <p:cNvSpPr/>
          <p:nvPr/>
        </p:nvSpPr>
        <p:spPr>
          <a:xfrm>
            <a:off x="2811594" y="4968814"/>
            <a:ext cx="1869263"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p:cNvSpPr/>
          <p:nvPr/>
        </p:nvSpPr>
        <p:spPr>
          <a:xfrm>
            <a:off x="6481913" y="4890438"/>
            <a:ext cx="2085144"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0666" y="6134305"/>
            <a:ext cx="609600" cy="609600"/>
          </a:xfrm>
          <a:prstGeom prst="rect">
            <a:avLst/>
          </a:prstGeom>
        </p:spPr>
      </p:pic>
    </p:spTree>
    <p:extLst>
      <p:ext uri="{BB962C8B-B14F-4D97-AF65-F5344CB8AC3E}">
        <p14:creationId xmlns:p14="http://schemas.microsoft.com/office/powerpoint/2010/main" val="427748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1</a:t>
            </a:r>
            <a:endParaRPr lang="en-US" dirty="0"/>
          </a:p>
        </p:txBody>
      </p:sp>
      <p:sp>
        <p:nvSpPr>
          <p:cNvPr id="3" name="內容版面配置區 2"/>
          <p:cNvSpPr>
            <a:spLocks noGrp="1"/>
          </p:cNvSpPr>
          <p:nvPr>
            <p:ph idx="1"/>
          </p:nvPr>
        </p:nvSpPr>
        <p:spPr/>
        <p:txBody>
          <a:bodyPr/>
          <a:lstStyle/>
          <a:p>
            <a:r>
              <a:rPr lang="en-US" dirty="0"/>
              <a:t>(IC)It </a:t>
            </a:r>
            <a:r>
              <a:rPr lang="en-US" dirty="0" smtClean="0"/>
              <a:t>will help to achieve its performance and profitability targets , so it will prevent </a:t>
            </a:r>
            <a:r>
              <a:rPr lang="en-US" dirty="0"/>
              <a:t>loss of resources. It can </a:t>
            </a:r>
            <a:r>
              <a:rPr lang="en-US" dirty="0" smtClean="0"/>
              <a:t>also ensure financial reporting is reliable and ensure </a:t>
            </a:r>
            <a:r>
              <a:rPr lang="en-US" dirty="0"/>
              <a:t>that companies comply with applicable laws and regulations, to avoid damage to its reputation and other consequences. </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07100"/>
            <a:ext cx="609600" cy="609600"/>
          </a:xfrm>
          <a:prstGeom prst="rect">
            <a:avLst/>
          </a:prstGeom>
        </p:spPr>
      </p:pic>
    </p:spTree>
    <p:extLst>
      <p:ext uri="{BB962C8B-B14F-4D97-AF65-F5344CB8AC3E}">
        <p14:creationId xmlns:p14="http://schemas.microsoft.com/office/powerpoint/2010/main" val="2724872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2</a:t>
            </a:r>
            <a:endParaRPr lang="en-US" dirty="0"/>
          </a:p>
        </p:txBody>
      </p:sp>
      <p:sp>
        <p:nvSpPr>
          <p:cNvPr id="3" name="內容版面配置區 2"/>
          <p:cNvSpPr>
            <a:spLocks noGrp="1"/>
          </p:cNvSpPr>
          <p:nvPr>
            <p:ph idx="1"/>
          </p:nvPr>
        </p:nvSpPr>
        <p:spPr/>
        <p:txBody>
          <a:bodyPr/>
          <a:lstStyle/>
          <a:p>
            <a:pPr marL="0" indent="0">
              <a:buNone/>
            </a:pPr>
            <a:r>
              <a:rPr lang="en-US" dirty="0" smtClean="0"/>
              <a:t>(COSO </a:t>
            </a:r>
            <a:r>
              <a:rPr lang="en-US" dirty="0"/>
              <a:t>ERM </a:t>
            </a:r>
            <a:r>
              <a:rPr lang="en-US" dirty="0" smtClean="0"/>
              <a:t>FAQ’s)</a:t>
            </a:r>
            <a:endParaRPr lang="en-US" dirty="0" smtClean="0"/>
          </a:p>
          <a:p>
            <a:r>
              <a:rPr lang="en-US" dirty="0" smtClean="0"/>
              <a:t>Separate</a:t>
            </a:r>
            <a:endParaRPr lang="en-US" dirty="0" smtClean="0"/>
          </a:p>
          <a:p>
            <a:r>
              <a:rPr lang="en-US" dirty="0" smtClean="0"/>
              <a:t>Neither </a:t>
            </a:r>
            <a:r>
              <a:rPr lang="en-US" dirty="0"/>
              <a:t>supersedes  </a:t>
            </a:r>
            <a:endParaRPr lang="en-US" dirty="0" smtClean="0"/>
          </a:p>
          <a:p>
            <a:r>
              <a:rPr lang="en-US" dirty="0" smtClean="0"/>
              <a:t>Encompasses </a:t>
            </a:r>
          </a:p>
          <a:p>
            <a:r>
              <a:rPr lang="en-US" dirty="0" smtClean="0"/>
              <a:t>Incorporates</a:t>
            </a:r>
          </a:p>
          <a:p>
            <a:r>
              <a:rPr lang="en-US" dirty="0" smtClean="0"/>
              <a:t>Compatible</a:t>
            </a:r>
          </a:p>
          <a:p>
            <a:r>
              <a:rPr lang="en-US" dirty="0" smtClean="0"/>
              <a:t>Interrelationship</a:t>
            </a:r>
          </a:p>
          <a:p>
            <a:r>
              <a:rPr lang="en-US" dirty="0" smtClean="0"/>
              <a:t>Broader then IC</a:t>
            </a:r>
            <a:endParaRPr lang="en-US" dirty="0"/>
          </a:p>
          <a:p>
            <a:endParaRPr lang="en-US" dirty="0" smtClean="0"/>
          </a:p>
          <a:p>
            <a:endParaRPr lang="en-US" dirty="0" smtClean="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431" y="1825625"/>
            <a:ext cx="2514600" cy="2457450"/>
          </a:xfrm>
          <a:prstGeom prst="rect">
            <a:avLst/>
          </a:prstGeom>
        </p:spPr>
      </p:pic>
      <p:pic>
        <p:nvPicPr>
          <p:cNvPr id="5" name="內容版面配置區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0220" y="2038496"/>
            <a:ext cx="2313210" cy="2244579"/>
          </a:xfrm>
          <a:prstGeom prst="rect">
            <a:avLst/>
          </a:prstGeom>
        </p:spPr>
      </p:pic>
      <p:sp>
        <p:nvSpPr>
          <p:cNvPr id="7" name="文字方塊 6"/>
          <p:cNvSpPr txBox="1"/>
          <p:nvPr/>
        </p:nvSpPr>
        <p:spPr>
          <a:xfrm>
            <a:off x="4980221" y="4495800"/>
            <a:ext cx="1790694" cy="646331"/>
          </a:xfrm>
          <a:prstGeom prst="rect">
            <a:avLst/>
          </a:prstGeom>
          <a:noFill/>
        </p:spPr>
        <p:txBody>
          <a:bodyPr wrap="square" rtlCol="0">
            <a:spAutoFit/>
          </a:bodyPr>
          <a:lstStyle/>
          <a:p>
            <a:r>
              <a:rPr lang="en-US" dirty="0"/>
              <a:t>Internal </a:t>
            </a:r>
            <a:r>
              <a:rPr lang="en-US" dirty="0" smtClean="0"/>
              <a:t>Control Framework</a:t>
            </a:r>
            <a:endParaRPr lang="en-US" dirty="0"/>
          </a:p>
        </p:txBody>
      </p:sp>
      <p:sp>
        <p:nvSpPr>
          <p:cNvPr id="8" name="文字方塊 7"/>
          <p:cNvSpPr txBox="1"/>
          <p:nvPr/>
        </p:nvSpPr>
        <p:spPr>
          <a:xfrm>
            <a:off x="8866420" y="4506295"/>
            <a:ext cx="2596237" cy="369332"/>
          </a:xfrm>
          <a:prstGeom prst="rect">
            <a:avLst/>
          </a:prstGeom>
          <a:noFill/>
        </p:spPr>
        <p:txBody>
          <a:bodyPr wrap="square" rtlCol="0">
            <a:spAutoFit/>
          </a:bodyPr>
          <a:lstStyle/>
          <a:p>
            <a:r>
              <a:rPr lang="en-US" dirty="0" smtClean="0"/>
              <a:t>ERM Framework</a:t>
            </a:r>
            <a:endParaRPr lang="en-US"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4543" y="5872163"/>
            <a:ext cx="609600" cy="609600"/>
          </a:xfrm>
          <a:prstGeom prst="rect">
            <a:avLst/>
          </a:prstGeom>
        </p:spPr>
      </p:pic>
    </p:spTree>
    <p:extLst>
      <p:ext uri="{BB962C8B-B14F-4D97-AF65-F5344CB8AC3E}">
        <p14:creationId xmlns:p14="http://schemas.microsoft.com/office/powerpoint/2010/main" val="37026466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3</a:t>
            </a:r>
            <a:endParaRPr lang="en-US" dirty="0"/>
          </a:p>
        </p:txBody>
      </p:sp>
      <p:sp>
        <p:nvSpPr>
          <p:cNvPr id="3" name="內容版面配置區 2"/>
          <p:cNvSpPr>
            <a:spLocks noGrp="1"/>
          </p:cNvSpPr>
          <p:nvPr>
            <p:ph idx="1"/>
          </p:nvPr>
        </p:nvSpPr>
        <p:spPr/>
        <p:txBody>
          <a:bodyPr/>
          <a:lstStyle/>
          <a:p>
            <a:pPr marL="0"/>
            <a:endParaRPr lang="en-US" sz="1800" dirty="0"/>
          </a:p>
          <a:p>
            <a:endParaRPr lang="en-US" dirty="0" smtClean="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970" y="1967309"/>
            <a:ext cx="2514600" cy="2457450"/>
          </a:xfrm>
          <a:prstGeom prst="rect">
            <a:avLst/>
          </a:prstGeom>
        </p:spPr>
      </p:pic>
      <p:pic>
        <p:nvPicPr>
          <p:cNvPr id="5" name="內容版面配置區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77" y="2101041"/>
            <a:ext cx="2313210" cy="2244579"/>
          </a:xfrm>
          <a:prstGeom prst="rect">
            <a:avLst/>
          </a:prstGeom>
        </p:spPr>
      </p:pic>
      <p:sp>
        <p:nvSpPr>
          <p:cNvPr id="7" name="文字方塊 6"/>
          <p:cNvSpPr txBox="1"/>
          <p:nvPr/>
        </p:nvSpPr>
        <p:spPr>
          <a:xfrm>
            <a:off x="184124" y="4432807"/>
            <a:ext cx="1790694" cy="646331"/>
          </a:xfrm>
          <a:prstGeom prst="rect">
            <a:avLst/>
          </a:prstGeom>
          <a:noFill/>
        </p:spPr>
        <p:txBody>
          <a:bodyPr wrap="square" rtlCol="0">
            <a:spAutoFit/>
          </a:bodyPr>
          <a:lstStyle/>
          <a:p>
            <a:r>
              <a:rPr lang="en-US" dirty="0"/>
              <a:t>Internal </a:t>
            </a:r>
            <a:r>
              <a:rPr lang="en-US" dirty="0" smtClean="0"/>
              <a:t>Control Framework</a:t>
            </a:r>
            <a:endParaRPr lang="en-US" dirty="0"/>
          </a:p>
        </p:txBody>
      </p:sp>
      <p:sp>
        <p:nvSpPr>
          <p:cNvPr id="8" name="文字方塊 7"/>
          <p:cNvSpPr txBox="1"/>
          <p:nvPr/>
        </p:nvSpPr>
        <p:spPr>
          <a:xfrm>
            <a:off x="5854333" y="4559696"/>
            <a:ext cx="2596237" cy="369332"/>
          </a:xfrm>
          <a:prstGeom prst="rect">
            <a:avLst/>
          </a:prstGeom>
          <a:noFill/>
        </p:spPr>
        <p:txBody>
          <a:bodyPr wrap="square" rtlCol="0">
            <a:spAutoFit/>
          </a:bodyPr>
          <a:lstStyle/>
          <a:p>
            <a:r>
              <a:rPr lang="en-US" dirty="0" smtClean="0"/>
              <a:t>ERM Framework</a:t>
            </a:r>
            <a:endParaRPr lang="en-US" dirty="0"/>
          </a:p>
        </p:txBody>
      </p:sp>
      <p:sp>
        <p:nvSpPr>
          <p:cNvPr id="9" name="文字方塊 8"/>
          <p:cNvSpPr txBox="1"/>
          <p:nvPr/>
        </p:nvSpPr>
        <p:spPr>
          <a:xfrm>
            <a:off x="8589365" y="1825625"/>
            <a:ext cx="3507658" cy="3693319"/>
          </a:xfrm>
          <a:prstGeom prst="rect">
            <a:avLst/>
          </a:prstGeom>
          <a:noFill/>
        </p:spPr>
        <p:txBody>
          <a:bodyPr wrap="square" rtlCol="0">
            <a:spAutoFit/>
          </a:bodyPr>
          <a:lstStyle/>
          <a:p>
            <a:r>
              <a:rPr lang="en-US" dirty="0"/>
              <a:t>Enterprise risk management </a:t>
            </a:r>
            <a:endParaRPr lang="en-US" dirty="0" smtClean="0"/>
          </a:p>
          <a:p>
            <a:endParaRPr lang="en-US" dirty="0" smtClean="0"/>
          </a:p>
          <a:p>
            <a:r>
              <a:rPr lang="en-US" dirty="0"/>
              <a:t>(COSO ERM FAQ’s)Is </a:t>
            </a:r>
            <a:r>
              <a:rPr lang="en-US" dirty="0"/>
              <a:t>a process, effected by the </a:t>
            </a:r>
            <a:r>
              <a:rPr lang="en-US" dirty="0" smtClean="0">
                <a:solidFill>
                  <a:srgbClr val="FF0000"/>
                </a:solidFill>
              </a:rPr>
              <a:t>entity’s </a:t>
            </a:r>
            <a:r>
              <a:rPr lang="en-US" dirty="0">
                <a:solidFill>
                  <a:srgbClr val="FF0000"/>
                </a:solidFill>
              </a:rPr>
              <a:t>board of directors, </a:t>
            </a:r>
            <a:r>
              <a:rPr lang="en-US" dirty="0" smtClean="0">
                <a:solidFill>
                  <a:srgbClr val="FF0000"/>
                </a:solidFill>
              </a:rPr>
              <a:t>management</a:t>
            </a:r>
            <a:r>
              <a:rPr lang="en-US" dirty="0">
                <a:solidFill>
                  <a:srgbClr val="FF0000"/>
                </a:solidFill>
              </a:rPr>
              <a:t>, and </a:t>
            </a:r>
            <a:r>
              <a:rPr lang="en-US" dirty="0" smtClean="0">
                <a:solidFill>
                  <a:srgbClr val="FF0000"/>
                </a:solidFill>
              </a:rPr>
              <a:t>other personnel</a:t>
            </a:r>
            <a:r>
              <a:rPr lang="en-US" dirty="0">
                <a:solidFill>
                  <a:srgbClr val="FF0000"/>
                </a:solidFill>
              </a:rPr>
              <a:t>,</a:t>
            </a:r>
            <a:r>
              <a:rPr lang="en-US" dirty="0"/>
              <a:t> applied </a:t>
            </a:r>
            <a:r>
              <a:rPr lang="en-US" dirty="0" smtClean="0"/>
              <a:t>in  </a:t>
            </a:r>
            <a:r>
              <a:rPr lang="en-US" dirty="0"/>
              <a:t>strategy setting and </a:t>
            </a:r>
            <a:r>
              <a:rPr lang="en-US" dirty="0" smtClean="0"/>
              <a:t>across the </a:t>
            </a:r>
            <a:r>
              <a:rPr lang="en-US" dirty="0"/>
              <a:t>enterprise, designed to </a:t>
            </a:r>
            <a:r>
              <a:rPr lang="en-US" dirty="0" smtClean="0"/>
              <a:t>identify </a:t>
            </a:r>
            <a:r>
              <a:rPr lang="en-US" dirty="0"/>
              <a:t>potential events </a:t>
            </a:r>
            <a:r>
              <a:rPr lang="en-US" dirty="0" smtClean="0"/>
              <a:t>that </a:t>
            </a:r>
            <a:r>
              <a:rPr lang="en-US" dirty="0"/>
              <a:t>may affect the </a:t>
            </a:r>
            <a:r>
              <a:rPr lang="en-US" dirty="0" smtClean="0"/>
              <a:t>entity, and </a:t>
            </a:r>
            <a:r>
              <a:rPr lang="en-US" dirty="0"/>
              <a:t>manage risk to </a:t>
            </a:r>
            <a:r>
              <a:rPr lang="en-US" dirty="0" smtClean="0"/>
              <a:t>be within </a:t>
            </a:r>
            <a:r>
              <a:rPr lang="en-US" dirty="0"/>
              <a:t>the risk appetite, </a:t>
            </a:r>
            <a:r>
              <a:rPr lang="en-US" dirty="0" smtClean="0">
                <a:solidFill>
                  <a:srgbClr val="FF0000"/>
                </a:solidFill>
              </a:rPr>
              <a:t>to provide </a:t>
            </a:r>
            <a:r>
              <a:rPr lang="en-US" dirty="0">
                <a:solidFill>
                  <a:srgbClr val="FF0000"/>
                </a:solidFill>
              </a:rPr>
              <a:t>reasonable </a:t>
            </a:r>
            <a:r>
              <a:rPr lang="en-US" dirty="0" smtClean="0">
                <a:solidFill>
                  <a:srgbClr val="FF0000"/>
                </a:solidFill>
              </a:rPr>
              <a:t>assurance </a:t>
            </a:r>
            <a:r>
              <a:rPr lang="en-US" dirty="0">
                <a:solidFill>
                  <a:srgbClr val="FF0000"/>
                </a:solidFill>
              </a:rPr>
              <a:t>regarding </a:t>
            </a:r>
            <a:r>
              <a:rPr lang="en-US" dirty="0" smtClean="0">
                <a:solidFill>
                  <a:srgbClr val="FF0000"/>
                </a:solidFill>
              </a:rPr>
              <a:t>the</a:t>
            </a:r>
          </a:p>
          <a:p>
            <a:r>
              <a:rPr lang="en-US" dirty="0" smtClean="0">
                <a:solidFill>
                  <a:srgbClr val="FF0000"/>
                </a:solidFill>
              </a:rPr>
              <a:t>achievement </a:t>
            </a:r>
            <a:r>
              <a:rPr lang="en-US" dirty="0">
                <a:solidFill>
                  <a:srgbClr val="FF0000"/>
                </a:solidFill>
              </a:rPr>
              <a:t>of objectives</a:t>
            </a:r>
          </a:p>
        </p:txBody>
      </p:sp>
      <p:sp>
        <p:nvSpPr>
          <p:cNvPr id="10" name="內容版面配置區 2"/>
          <p:cNvSpPr txBox="1">
            <a:spLocks/>
          </p:cNvSpPr>
          <p:nvPr/>
        </p:nvSpPr>
        <p:spPr>
          <a:xfrm>
            <a:off x="2408187" y="1978025"/>
            <a:ext cx="36478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smtClean="0"/>
              <a:t>Internal control </a:t>
            </a:r>
          </a:p>
          <a:p>
            <a:pPr marL="0" indent="0">
              <a:buNone/>
            </a:pPr>
            <a:endParaRPr lang="en-GB" sz="1800" dirty="0" smtClean="0"/>
          </a:p>
          <a:p>
            <a:pPr marL="0" indent="0">
              <a:buNone/>
            </a:pPr>
            <a:r>
              <a:rPr lang="en-GB" sz="1800" dirty="0" smtClean="0"/>
              <a:t>(IC)Is </a:t>
            </a:r>
            <a:r>
              <a:rPr lang="en-GB" sz="1800" dirty="0" smtClean="0"/>
              <a:t>a process, effected by an </a:t>
            </a:r>
            <a:r>
              <a:rPr lang="en-GB" sz="1800" dirty="0" smtClean="0">
                <a:solidFill>
                  <a:srgbClr val="FF0000"/>
                </a:solidFill>
              </a:rPr>
              <a:t>entity’s board of directors, management and other personnel</a:t>
            </a:r>
            <a:r>
              <a:rPr lang="en-GB" sz="1800" dirty="0" smtClean="0"/>
              <a:t>, designed </a:t>
            </a:r>
            <a:r>
              <a:rPr lang="en-GB" sz="1800" dirty="0" smtClean="0">
                <a:solidFill>
                  <a:srgbClr val="FF0000"/>
                </a:solidFill>
              </a:rPr>
              <a:t>to provide reasonable assurance regarding the achievement of objectives </a:t>
            </a:r>
            <a:r>
              <a:rPr lang="en-GB" sz="1800" dirty="0" smtClean="0"/>
              <a:t>to operations , reporting and compliance.</a:t>
            </a:r>
            <a:endParaRPr lang="en-US" sz="1800" dirty="0"/>
          </a:p>
        </p:txBody>
      </p:sp>
      <p:pic>
        <p:nvPicPr>
          <p:cNvPr id="1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8560" y="6003803"/>
            <a:ext cx="609600" cy="609600"/>
          </a:xfrm>
          <a:prstGeom prst="rect">
            <a:avLst/>
          </a:prstGeom>
        </p:spPr>
      </p:pic>
    </p:spTree>
    <p:extLst>
      <p:ext uri="{BB962C8B-B14F-4D97-AF65-F5344CB8AC3E}">
        <p14:creationId xmlns:p14="http://schemas.microsoft.com/office/powerpoint/2010/main" val="3736761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1"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Goal of Framework</a:t>
            </a:r>
            <a:endParaRPr lang="en-US" dirty="0"/>
          </a:p>
        </p:txBody>
      </p:sp>
      <p:sp>
        <p:nvSpPr>
          <p:cNvPr id="3" name="內容版面配置區 2"/>
          <p:cNvSpPr>
            <a:spLocks noGrp="1"/>
          </p:cNvSpPr>
          <p:nvPr>
            <p:ph idx="1"/>
          </p:nvPr>
        </p:nvSpPr>
        <p:spPr/>
        <p:txBody>
          <a:bodyPr/>
          <a:lstStyle/>
          <a:p>
            <a:r>
              <a:rPr lang="en-US" dirty="0" smtClean="0"/>
              <a:t>(IC)COSO </a:t>
            </a:r>
            <a:r>
              <a:rPr lang="en-US" dirty="0"/>
              <a:t>believes the </a:t>
            </a:r>
            <a:r>
              <a:rPr lang="en-US" i="1" dirty="0"/>
              <a:t>Framework </a:t>
            </a:r>
            <a:r>
              <a:rPr lang="en-US" dirty="0"/>
              <a:t>will enable organizations to effectively and efficiently develop and maintain systems of </a:t>
            </a:r>
            <a:r>
              <a:rPr lang="en-US" dirty="0">
                <a:ln>
                  <a:solidFill>
                    <a:sysClr val="windowText" lastClr="000000"/>
                  </a:solidFill>
                </a:ln>
              </a:rPr>
              <a:t>internal control </a:t>
            </a:r>
            <a:r>
              <a:rPr lang="en-US" dirty="0"/>
              <a:t>that can enhance the likelihood of achieving the entity’s objectives and adapt to changes in the business and operating environments.</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07100"/>
            <a:ext cx="609600" cy="609600"/>
          </a:xfrm>
          <a:prstGeom prst="rect">
            <a:avLst/>
          </a:prstGeom>
        </p:spPr>
      </p:pic>
    </p:spTree>
    <p:extLst>
      <p:ext uri="{BB962C8B-B14F-4D97-AF65-F5344CB8AC3E}">
        <p14:creationId xmlns:p14="http://schemas.microsoft.com/office/powerpoint/2010/main" val="3829197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Overall image</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2623" y="2211080"/>
            <a:ext cx="4491043" cy="2827366"/>
          </a:xfr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1750" y="5086874"/>
            <a:ext cx="1327100" cy="1635028"/>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190" y="5404072"/>
            <a:ext cx="1775783" cy="1265217"/>
          </a:xfrm>
          <a:prstGeom prst="rect">
            <a:avLst/>
          </a:prstGeom>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7313" y="5683473"/>
            <a:ext cx="2130029" cy="1074439"/>
          </a:xfrm>
          <a:prstGeom prst="rect">
            <a:avLst/>
          </a:prstGeom>
        </p:spPr>
      </p:pic>
      <p:pic>
        <p:nvPicPr>
          <p:cNvPr id="5" name="圖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5052" y="1690688"/>
            <a:ext cx="5289458" cy="4028794"/>
          </a:xfrm>
          <a:prstGeom prst="rect">
            <a:avLst/>
          </a:prstGeom>
        </p:spPr>
      </p:pic>
      <p:cxnSp>
        <p:nvCxnSpPr>
          <p:cNvPr id="10" name="直線單箭頭接點 9"/>
          <p:cNvCxnSpPr>
            <a:stCxn id="19" idx="2"/>
          </p:cNvCxnSpPr>
          <p:nvPr/>
        </p:nvCxnSpPr>
        <p:spPr>
          <a:xfrm flipH="1">
            <a:off x="5601051" y="2766871"/>
            <a:ext cx="1199904" cy="11364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5601051" y="4016829"/>
            <a:ext cx="1529357" cy="1167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7" idx="2"/>
          </p:cNvCxnSpPr>
          <p:nvPr/>
        </p:nvCxnSpPr>
        <p:spPr>
          <a:xfrm flipH="1" flipV="1">
            <a:off x="5656729" y="4136372"/>
            <a:ext cx="1192306" cy="108108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16"/>
          <p:cNvSpPr/>
          <p:nvPr/>
        </p:nvSpPr>
        <p:spPr>
          <a:xfrm>
            <a:off x="6849035" y="4715435"/>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橢圓 17"/>
          <p:cNvSpPr/>
          <p:nvPr/>
        </p:nvSpPr>
        <p:spPr>
          <a:xfrm>
            <a:off x="7130408" y="3526482"/>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橢圓 18"/>
          <p:cNvSpPr/>
          <p:nvPr/>
        </p:nvSpPr>
        <p:spPr>
          <a:xfrm>
            <a:off x="6800955" y="2264847"/>
            <a:ext cx="258183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內容版面配置區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4630" y="3268894"/>
            <a:ext cx="1300211" cy="1261635"/>
          </a:xfrm>
          <a:prstGeom prst="rect">
            <a:avLst/>
          </a:prstGeom>
        </p:spPr>
      </p:pic>
      <p:pic>
        <p:nvPicPr>
          <p:cNvPr id="9"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7780" y="6198921"/>
            <a:ext cx="609600" cy="609600"/>
          </a:xfrm>
          <a:prstGeom prst="rect">
            <a:avLst/>
          </a:prstGeom>
        </p:spPr>
      </p:pic>
    </p:spTree>
    <p:extLst>
      <p:ext uri="{BB962C8B-B14F-4D97-AF65-F5344CB8AC3E}">
        <p14:creationId xmlns:p14="http://schemas.microsoft.com/office/powerpoint/2010/main" val="32175397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34"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Internal Control </a:t>
            </a:r>
            <a:endParaRPr lang="en-US" dirty="0"/>
          </a:p>
        </p:txBody>
      </p:sp>
      <p:sp>
        <p:nvSpPr>
          <p:cNvPr id="3" name="內容版面配置區 2"/>
          <p:cNvSpPr>
            <a:spLocks noGrp="1"/>
          </p:cNvSpPr>
          <p:nvPr>
            <p:ph idx="1"/>
          </p:nvPr>
        </p:nvSpPr>
        <p:spPr/>
        <p:txBody>
          <a:bodyPr/>
          <a:lstStyle/>
          <a:p>
            <a:r>
              <a:rPr lang="en-GB" dirty="0" smtClean="0"/>
              <a:t>(IC)Internal </a:t>
            </a:r>
            <a:r>
              <a:rPr lang="en-GB" dirty="0"/>
              <a:t>control is a process, effected by an entity’s board of directors, management and other personnel, designed to provide reasonable assurance regarding the achievement of objectives </a:t>
            </a:r>
            <a:r>
              <a:rPr lang="en-GB" dirty="0" smtClean="0"/>
              <a:t>to </a:t>
            </a:r>
            <a:r>
              <a:rPr lang="en-GB" dirty="0" smtClean="0">
                <a:solidFill>
                  <a:srgbClr val="FF0000"/>
                </a:solidFill>
              </a:rPr>
              <a:t>operations</a:t>
            </a:r>
            <a:r>
              <a:rPr lang="en-GB" dirty="0" smtClean="0"/>
              <a:t> , </a:t>
            </a:r>
            <a:r>
              <a:rPr lang="en-GB" dirty="0" smtClean="0">
                <a:solidFill>
                  <a:srgbClr val="FF0000"/>
                </a:solidFill>
              </a:rPr>
              <a:t>reporting</a:t>
            </a:r>
            <a:r>
              <a:rPr lang="en-GB" dirty="0" smtClean="0"/>
              <a:t> and </a:t>
            </a:r>
            <a:r>
              <a:rPr lang="en-GB" dirty="0" smtClean="0">
                <a:solidFill>
                  <a:srgbClr val="FF0000"/>
                </a:solidFill>
              </a:rPr>
              <a:t>compliance</a:t>
            </a:r>
            <a:r>
              <a:rPr lang="en-GB" dirty="0" smtClean="0"/>
              <a:t>.</a:t>
            </a:r>
            <a:endParaRPr lang="en-US" dirty="0"/>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a:off x="5001990" y="3738281"/>
            <a:ext cx="2786743" cy="788894"/>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a:off x="2895601" y="4001294"/>
            <a:ext cx="1286955" cy="369332"/>
          </a:xfrm>
          <a:prstGeom prst="rect">
            <a:avLst/>
          </a:prstGeom>
          <a:noFill/>
        </p:spPr>
        <p:txBody>
          <a:bodyPr wrap="none" rtlCol="0">
            <a:spAutoFit/>
          </a:bodyPr>
          <a:lstStyle/>
          <a:p>
            <a:r>
              <a:rPr lang="en-US" dirty="0" smtClean="0"/>
              <a:t>OBJECTIVES</a:t>
            </a:r>
            <a:endParaRPr lang="en-US" dirty="0"/>
          </a:p>
        </p:txBody>
      </p:sp>
      <p:cxnSp>
        <p:nvCxnSpPr>
          <p:cNvPr id="17" name="直線單箭頭接點 16"/>
          <p:cNvCxnSpPr>
            <a:stCxn id="14" idx="3"/>
          </p:cNvCxnSpPr>
          <p:nvPr/>
        </p:nvCxnSpPr>
        <p:spPr>
          <a:xfrm flipV="1">
            <a:off x="4182556" y="4132729"/>
            <a:ext cx="819434" cy="53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153" y="6176963"/>
            <a:ext cx="609600" cy="609600"/>
          </a:xfrm>
          <a:prstGeom prst="rect">
            <a:avLst/>
          </a:prstGeom>
        </p:spPr>
      </p:pic>
    </p:spTree>
    <p:extLst>
      <p:ext uri="{BB962C8B-B14F-4D97-AF65-F5344CB8AC3E}">
        <p14:creationId xmlns:p14="http://schemas.microsoft.com/office/powerpoint/2010/main" val="3549951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GB" dirty="0" smtClean="0"/>
              <a:t>Operations</a:t>
            </a:r>
            <a:endParaRPr lang="en-US" dirty="0"/>
          </a:p>
        </p:txBody>
      </p:sp>
      <p:sp>
        <p:nvSpPr>
          <p:cNvPr id="3" name="內容版面配置區 2"/>
          <p:cNvSpPr>
            <a:spLocks noGrp="1"/>
          </p:cNvSpPr>
          <p:nvPr>
            <p:ph idx="1"/>
          </p:nvPr>
        </p:nvSpPr>
        <p:spPr/>
        <p:txBody>
          <a:bodyPr/>
          <a:lstStyle/>
          <a:p>
            <a:r>
              <a:rPr lang="en-US" dirty="0" smtClean="0"/>
              <a:t>(IC)These </a:t>
            </a:r>
            <a:r>
              <a:rPr lang="en-US" dirty="0"/>
              <a:t>pertain to effectiveness and efficiency of the entity’s operations, including operational and financial performance goals, and safeguarding assets against loss.</a:t>
            </a:r>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rot="19122295">
            <a:off x="5240536" y="3939386"/>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1" y="6176963"/>
            <a:ext cx="609600" cy="609600"/>
          </a:xfrm>
          <a:prstGeom prst="rect">
            <a:avLst/>
          </a:prstGeom>
        </p:spPr>
      </p:pic>
    </p:spTree>
    <p:extLst>
      <p:ext uri="{BB962C8B-B14F-4D97-AF65-F5344CB8AC3E}">
        <p14:creationId xmlns:p14="http://schemas.microsoft.com/office/powerpoint/2010/main" val="1130918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Reporting</a:t>
            </a:r>
          </a:p>
        </p:txBody>
      </p:sp>
      <p:sp>
        <p:nvSpPr>
          <p:cNvPr id="3" name="內容版面配置區 2"/>
          <p:cNvSpPr>
            <a:spLocks noGrp="1"/>
          </p:cNvSpPr>
          <p:nvPr>
            <p:ph idx="1"/>
          </p:nvPr>
        </p:nvSpPr>
        <p:spPr/>
        <p:txBody>
          <a:bodyPr/>
          <a:lstStyle/>
          <a:p>
            <a:r>
              <a:rPr lang="en-US" dirty="0" smtClean="0"/>
              <a:t>(IC)These </a:t>
            </a:r>
            <a:r>
              <a:rPr lang="en-US" dirty="0"/>
              <a:t>pertain to internal and external financial and non-financial reporting and may encompass reliability, timeliness, transparency, or other terms as set forth by regulators, standard setters, or the entity’s policies.</a:t>
            </a:r>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rot="19122295">
            <a:off x="5940624" y="3939386"/>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140459"/>
            <a:ext cx="609600" cy="609600"/>
          </a:xfrm>
          <a:prstGeom prst="rect">
            <a:avLst/>
          </a:prstGeom>
        </p:spPr>
      </p:pic>
    </p:spTree>
    <p:extLst>
      <p:ext uri="{BB962C8B-B14F-4D97-AF65-F5344CB8AC3E}">
        <p14:creationId xmlns:p14="http://schemas.microsoft.com/office/powerpoint/2010/main" val="30536712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7" fill="hold"/>
                                        <p:tgtEl>
                                          <p:spTgt spid="20"/>
                                        </p:tgtEl>
                                      </p:cBhvr>
                                    </p:cmd>
                                  </p:childTnLst>
                                </p:cTn>
                              </p:par>
                            </p:childTnLst>
                          </p:cTn>
                        </p:par>
                      </p:childTnLst>
                    </p:cTn>
                  </p:par>
                </p:childTnLst>
              </p:cTn>
              <p:nextCondLst>
                <p:cond evt="onClick" delay="0">
                  <p:tgtEl>
                    <p:spTgt spid="20"/>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Compliance</a:t>
            </a:r>
          </a:p>
        </p:txBody>
      </p:sp>
      <p:sp>
        <p:nvSpPr>
          <p:cNvPr id="3" name="內容版面配置區 2"/>
          <p:cNvSpPr>
            <a:spLocks noGrp="1"/>
          </p:cNvSpPr>
          <p:nvPr>
            <p:ph idx="1"/>
          </p:nvPr>
        </p:nvSpPr>
        <p:spPr/>
        <p:txBody>
          <a:bodyPr/>
          <a:lstStyle/>
          <a:p>
            <a:r>
              <a:rPr lang="en-US" dirty="0"/>
              <a:t>(IC)These </a:t>
            </a:r>
            <a:r>
              <a:rPr lang="en-US" dirty="0"/>
              <a:t>pertain to adherence to laws and regulations to which the entity is subject. </a:t>
            </a:r>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876" y="3705624"/>
            <a:ext cx="3066245" cy="2975273"/>
          </a:xfrm>
          <a:prstGeom prst="rect">
            <a:avLst/>
          </a:prstGeom>
        </p:spPr>
      </p:pic>
      <p:sp>
        <p:nvSpPr>
          <p:cNvPr id="13" name="橢圓 12"/>
          <p:cNvSpPr/>
          <p:nvPr/>
        </p:nvSpPr>
        <p:spPr>
          <a:xfrm rot="19122295">
            <a:off x="6724396" y="3906729"/>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3436" y="6176963"/>
            <a:ext cx="609600" cy="609600"/>
          </a:xfrm>
          <a:prstGeom prst="rect">
            <a:avLst/>
          </a:prstGeom>
        </p:spPr>
      </p:pic>
    </p:spTree>
    <p:extLst>
      <p:ext uri="{BB962C8B-B14F-4D97-AF65-F5344CB8AC3E}">
        <p14:creationId xmlns:p14="http://schemas.microsoft.com/office/powerpoint/2010/main" val="20158588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lgn="ctr"/>
            <a:r>
              <a:rPr lang="en-US" dirty="0">
                <a:effectLst>
                  <a:reflection blurRad="6350" stA="60000" endA="900" endPos="60000" dist="29997" dir="5400000" sy="-100000" algn="bl" rotWithShape="0"/>
                </a:effectLst>
                <a:latin typeface="Arial" panose="020B0604020202020204" pitchFamily="34" charset="0"/>
                <a:cs typeface="Arial" panose="020B0604020202020204" pitchFamily="34" charset="0"/>
              </a:rPr>
              <a:t>COSO Integrated Framework</a:t>
            </a:r>
            <a:r>
              <a:rPr lang="en-US" dirty="0"/>
              <a:t/>
            </a:r>
            <a:br>
              <a:rPr lang="en-US" dirty="0"/>
            </a:br>
            <a:endParaRPr lang="en-US" dirty="0"/>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58208" y="2364653"/>
            <a:ext cx="3675584" cy="3273281"/>
          </a:xfrm>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0115" y="6096000"/>
            <a:ext cx="609600" cy="609600"/>
          </a:xfrm>
          <a:prstGeom prst="rect">
            <a:avLst/>
          </a:prstGeom>
        </p:spPr>
      </p:pic>
    </p:spTree>
    <p:extLst>
      <p:ext uri="{BB962C8B-B14F-4D97-AF65-F5344CB8AC3E}">
        <p14:creationId xmlns:p14="http://schemas.microsoft.com/office/powerpoint/2010/main" val="1787303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Major </a:t>
            </a:r>
            <a:r>
              <a:rPr lang="en-US" dirty="0"/>
              <a:t>Components</a:t>
            </a:r>
          </a:p>
        </p:txBody>
      </p:sp>
      <p:sp>
        <p:nvSpPr>
          <p:cNvPr id="6" name="內容版面配置區 5"/>
          <p:cNvSpPr>
            <a:spLocks noGrp="1"/>
          </p:cNvSpPr>
          <p:nvPr>
            <p:ph idx="1"/>
          </p:nvPr>
        </p:nvSpPr>
        <p:spPr/>
        <p:txBody>
          <a:bodyPr/>
          <a:lstStyle/>
          <a:p>
            <a:endParaRPr lang="en-US" dirty="0"/>
          </a:p>
        </p:txBody>
      </p:sp>
      <p:pic>
        <p:nvPicPr>
          <p:cNvPr id="9"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10" name="橢圓 9"/>
          <p:cNvSpPr/>
          <p:nvPr/>
        </p:nvSpPr>
        <p:spPr>
          <a:xfrm>
            <a:off x="4904019" y="3486492"/>
            <a:ext cx="2400295" cy="2467994"/>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字方塊 10"/>
          <p:cNvSpPr txBox="1"/>
          <p:nvPr/>
        </p:nvSpPr>
        <p:spPr>
          <a:xfrm>
            <a:off x="2797630" y="4545580"/>
            <a:ext cx="1381597" cy="369332"/>
          </a:xfrm>
          <a:prstGeom prst="rect">
            <a:avLst/>
          </a:prstGeom>
          <a:noFill/>
        </p:spPr>
        <p:txBody>
          <a:bodyPr wrap="none" rtlCol="0">
            <a:spAutoFit/>
          </a:bodyPr>
          <a:lstStyle/>
          <a:p>
            <a:r>
              <a:rPr lang="en-US" dirty="0" smtClean="0"/>
              <a:t>Components</a:t>
            </a:r>
            <a:endParaRPr lang="en-US" dirty="0"/>
          </a:p>
        </p:txBody>
      </p:sp>
      <p:cxnSp>
        <p:nvCxnSpPr>
          <p:cNvPr id="12" name="直線單箭頭接點 11"/>
          <p:cNvCxnSpPr>
            <a:stCxn id="11" idx="3"/>
          </p:cNvCxnSpPr>
          <p:nvPr/>
        </p:nvCxnSpPr>
        <p:spPr>
          <a:xfrm flipV="1">
            <a:off x="4179227" y="4677016"/>
            <a:ext cx="724792" cy="53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007100"/>
            <a:ext cx="609600" cy="609600"/>
          </a:xfrm>
          <a:prstGeom prst="rect">
            <a:avLst/>
          </a:prstGeom>
        </p:spPr>
      </p:pic>
    </p:spTree>
    <p:extLst>
      <p:ext uri="{BB962C8B-B14F-4D97-AF65-F5344CB8AC3E}">
        <p14:creationId xmlns:p14="http://schemas.microsoft.com/office/powerpoint/2010/main" val="3308360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Control Environment</a:t>
            </a:r>
            <a:endParaRPr lang="en-US" dirty="0"/>
          </a:p>
        </p:txBody>
      </p:sp>
      <p:sp>
        <p:nvSpPr>
          <p:cNvPr id="5" name="內容版面配置區 4"/>
          <p:cNvSpPr>
            <a:spLocks noGrp="1"/>
          </p:cNvSpPr>
          <p:nvPr>
            <p:ph idx="1"/>
          </p:nvPr>
        </p:nvSpPr>
        <p:spPr>
          <a:xfrm>
            <a:off x="838199" y="1825625"/>
            <a:ext cx="10929257" cy="4351338"/>
          </a:xfrm>
        </p:spPr>
        <p:txBody>
          <a:bodyPr>
            <a:normAutofit/>
          </a:bodyPr>
          <a:lstStyle/>
          <a:p>
            <a:r>
              <a:rPr lang="en-US" sz="1400" dirty="0"/>
              <a:t>(IC)The </a:t>
            </a:r>
            <a:r>
              <a:rPr lang="en-US" sz="1400" dirty="0"/>
              <a:t>control environment is the set of standards, processes, and structures that provide the basis for carrying out internal control across the organization. The board of directors and senior management establish the tone at the top regarding the importance of internal control including expected standards of conduct. Management reinforces expectations at the various levels of the organization. </a:t>
            </a:r>
            <a:r>
              <a:rPr lang="en-US" sz="1400" dirty="0" smtClean="0"/>
              <a:t>…..</a:t>
            </a:r>
            <a:endParaRPr lang="en-US" sz="1400" dirty="0"/>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7" name="橢圓 6"/>
          <p:cNvSpPr/>
          <p:nvPr/>
        </p:nvSpPr>
        <p:spPr>
          <a:xfrm>
            <a:off x="4936676" y="3486492"/>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599" y="6082553"/>
            <a:ext cx="609600" cy="609600"/>
          </a:xfrm>
          <a:prstGeom prst="rect">
            <a:avLst/>
          </a:prstGeom>
        </p:spPr>
      </p:pic>
    </p:spTree>
    <p:extLst>
      <p:ext uri="{BB962C8B-B14F-4D97-AF65-F5344CB8AC3E}">
        <p14:creationId xmlns:p14="http://schemas.microsoft.com/office/powerpoint/2010/main" val="1616450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Risk Assessment</a:t>
            </a:r>
          </a:p>
        </p:txBody>
      </p:sp>
      <p:sp>
        <p:nvSpPr>
          <p:cNvPr id="5" name="內容版面配置區 4"/>
          <p:cNvSpPr>
            <a:spLocks noGrp="1"/>
          </p:cNvSpPr>
          <p:nvPr>
            <p:ph idx="1"/>
          </p:nvPr>
        </p:nvSpPr>
        <p:spPr/>
        <p:txBody>
          <a:bodyPr>
            <a:normAutofit/>
          </a:bodyPr>
          <a:lstStyle/>
          <a:p>
            <a:r>
              <a:rPr lang="en-US" sz="1400" dirty="0"/>
              <a:t>(IC)Every </a:t>
            </a:r>
            <a:r>
              <a:rPr lang="en-US" sz="1400" dirty="0"/>
              <a:t>entity faces a variety of risks from external and internal sources. Risk is defined as the possibility that an event will occur and adversely affect the achievement of objectives. Risk assessment involves a dynamic and iterative process for identifying and assessing risks to the achievement of objectives. Risks to the achievement of these objectives from across the entity are considered relative to established risk tolerances. Thus, risk assessment forms the basis for determining how risks will be managed. </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4985667" y="3942934"/>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165" y="6082553"/>
            <a:ext cx="609600" cy="609600"/>
          </a:xfrm>
          <a:prstGeom prst="rect">
            <a:avLst/>
          </a:prstGeom>
        </p:spPr>
      </p:pic>
    </p:spTree>
    <p:extLst>
      <p:ext uri="{BB962C8B-B14F-4D97-AF65-F5344CB8AC3E}">
        <p14:creationId xmlns:p14="http://schemas.microsoft.com/office/powerpoint/2010/main" val="2439849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Control </a:t>
            </a:r>
            <a:r>
              <a:rPr lang="en-US" dirty="0">
                <a:solidFill>
                  <a:srgbClr val="FF0000"/>
                </a:solidFill>
              </a:rPr>
              <a:t>A</a:t>
            </a:r>
            <a:r>
              <a:rPr lang="en-US" dirty="0"/>
              <a:t>ctivities</a:t>
            </a:r>
          </a:p>
        </p:txBody>
      </p:sp>
      <p:sp>
        <p:nvSpPr>
          <p:cNvPr id="5" name="內容版面配置區 4"/>
          <p:cNvSpPr>
            <a:spLocks noGrp="1"/>
          </p:cNvSpPr>
          <p:nvPr>
            <p:ph idx="1"/>
          </p:nvPr>
        </p:nvSpPr>
        <p:spPr>
          <a:xfrm>
            <a:off x="838200" y="1825625"/>
            <a:ext cx="4101353" cy="4351338"/>
          </a:xfrm>
        </p:spPr>
        <p:txBody>
          <a:bodyPr>
            <a:normAutofit/>
          </a:bodyPr>
          <a:lstStyle/>
          <a:p>
            <a:r>
              <a:rPr lang="en-US" sz="1400" dirty="0"/>
              <a:t>(IC)Control </a:t>
            </a:r>
            <a:r>
              <a:rPr lang="en-US" sz="1400" dirty="0"/>
              <a:t>activities are the actions established through policies and procedures that help ensure that management’s directives to mitigate risks to the achievement of objectives are carried out. </a:t>
            </a:r>
          </a:p>
          <a:p>
            <a:r>
              <a:rPr lang="en-US" sz="1400" dirty="0"/>
              <a:t>(IC)Control </a:t>
            </a:r>
            <a:r>
              <a:rPr lang="en-US" sz="1400" dirty="0"/>
              <a:t>activities can support one or more of the entity’s operations, reporting, and compliance objectives. For example, an online retailer’s controls over the security of its information technology affect the processing of accurate and valid transactions with consumers, the protection of consumers’ confidential credit card information, and the availability and security of its website. In this case, control activities are necessary to support the reporting, compliance, and operations objectives</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34648" y="4335578"/>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176963"/>
            <a:ext cx="609600" cy="609600"/>
          </a:xfrm>
          <a:prstGeom prst="rect">
            <a:avLst/>
          </a:prstGeom>
        </p:spPr>
      </p:pic>
    </p:spTree>
    <p:extLst>
      <p:ext uri="{BB962C8B-B14F-4D97-AF65-F5344CB8AC3E}">
        <p14:creationId xmlns:p14="http://schemas.microsoft.com/office/powerpoint/2010/main" val="4578852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Information and Communication</a:t>
            </a:r>
          </a:p>
        </p:txBody>
      </p:sp>
      <p:sp>
        <p:nvSpPr>
          <p:cNvPr id="5" name="內容版面配置區 4"/>
          <p:cNvSpPr>
            <a:spLocks noGrp="1"/>
          </p:cNvSpPr>
          <p:nvPr>
            <p:ph idx="1"/>
          </p:nvPr>
        </p:nvSpPr>
        <p:spPr>
          <a:xfrm>
            <a:off x="838200" y="1825625"/>
            <a:ext cx="4057652" cy="4351338"/>
          </a:xfrm>
        </p:spPr>
        <p:txBody>
          <a:bodyPr>
            <a:normAutofit/>
          </a:bodyPr>
          <a:lstStyle/>
          <a:p>
            <a:r>
              <a:rPr lang="en-US" sz="1400" dirty="0"/>
              <a:t>(IC)Information </a:t>
            </a:r>
            <a:r>
              <a:rPr lang="en-US" sz="1400" dirty="0"/>
              <a:t>is necessary for the entity to carry out internal control responsibilities to support the achievement of its objectives. Management obtains or generates and uses relevant and quality information from both internal and external sources to support the functioning of other components of internal control. Communication is the continual, iterative process of providing, sharing, and obtaining necessary information. Internal communication is the means by which information is disseminated throughout the organization, flowing up, down, and across the entity. It enables personnel to receive a clear message from senior management that control responsibilities must be taken seriously. External communication is twofold: it enables inbound communication of relevant external information, and it provides information to external parties in response to requirements and expectations. </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9" name="橢圓 8"/>
          <p:cNvSpPr/>
          <p:nvPr/>
        </p:nvSpPr>
        <p:spPr>
          <a:xfrm>
            <a:off x="4895852" y="4705692"/>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1694" y="6007100"/>
            <a:ext cx="609600" cy="609600"/>
          </a:xfrm>
          <a:prstGeom prst="rect">
            <a:avLst/>
          </a:prstGeom>
        </p:spPr>
      </p:pic>
    </p:spTree>
    <p:extLst>
      <p:ext uri="{BB962C8B-B14F-4D97-AF65-F5344CB8AC3E}">
        <p14:creationId xmlns:p14="http://schemas.microsoft.com/office/powerpoint/2010/main" val="1330947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Monitoring Activities</a:t>
            </a:r>
          </a:p>
        </p:txBody>
      </p:sp>
      <p:sp>
        <p:nvSpPr>
          <p:cNvPr id="5" name="內容版面配置區 4"/>
          <p:cNvSpPr>
            <a:spLocks noGrp="1"/>
          </p:cNvSpPr>
          <p:nvPr>
            <p:ph idx="1"/>
          </p:nvPr>
        </p:nvSpPr>
        <p:spPr>
          <a:xfrm>
            <a:off x="838199" y="1825625"/>
            <a:ext cx="4334435" cy="4351338"/>
          </a:xfrm>
        </p:spPr>
        <p:txBody>
          <a:bodyPr>
            <a:normAutofit/>
          </a:bodyPr>
          <a:lstStyle/>
          <a:p>
            <a:r>
              <a:rPr lang="en-US" sz="1400" dirty="0"/>
              <a:t>(IC)Ongoing </a:t>
            </a:r>
            <a:r>
              <a:rPr lang="en-US" sz="1400" dirty="0"/>
              <a:t>evaluations, separate evaluations, or some combination of the two are used to ascertain whether each of the five components of internal control, including controls to effect the principles within each component, is present and functioning. Ongoing evaluations, built into business processes at different levels of the entity, provide timely information. Separate evaluations, conducted periodically, will vary in scope and frequency depending on assessment of risks, effectiveness of ongoing evaluations, and other management considerations. Findings are evaluated against criteria established by regulators, recognized standard-setting bodies or management and the board of directors, and deficiencies are communicated to management and the board of directors as appropriate.</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79157" y="5170846"/>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9623" y="6176963"/>
            <a:ext cx="609600" cy="609600"/>
          </a:xfrm>
          <a:prstGeom prst="rect">
            <a:avLst/>
          </a:prstGeom>
        </p:spPr>
      </p:pic>
    </p:spTree>
    <p:extLst>
      <p:ext uri="{BB962C8B-B14F-4D97-AF65-F5344CB8AC3E}">
        <p14:creationId xmlns:p14="http://schemas.microsoft.com/office/powerpoint/2010/main" val="1754320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Relationship of Objectives and Components</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79157" y="3503918"/>
            <a:ext cx="2170729" cy="2186379"/>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p:cNvSpPr/>
          <p:nvPr/>
        </p:nvSpPr>
        <p:spPr>
          <a:xfrm>
            <a:off x="5034648" y="2715024"/>
            <a:ext cx="2786743" cy="788894"/>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p:cNvSpPr txBox="1"/>
          <p:nvPr/>
        </p:nvSpPr>
        <p:spPr>
          <a:xfrm>
            <a:off x="2928259" y="5379632"/>
            <a:ext cx="1381597" cy="369332"/>
          </a:xfrm>
          <a:prstGeom prst="rect">
            <a:avLst/>
          </a:prstGeom>
          <a:noFill/>
        </p:spPr>
        <p:txBody>
          <a:bodyPr wrap="square" rtlCol="0">
            <a:spAutoFit/>
          </a:bodyPr>
          <a:lstStyle/>
          <a:p>
            <a:r>
              <a:rPr lang="en-US" dirty="0" smtClean="0"/>
              <a:t>Components</a:t>
            </a:r>
            <a:endParaRPr lang="en-US" dirty="0"/>
          </a:p>
        </p:txBody>
      </p:sp>
      <p:cxnSp>
        <p:nvCxnSpPr>
          <p:cNvPr id="10" name="直線單箭頭接點 9"/>
          <p:cNvCxnSpPr>
            <a:stCxn id="9" idx="3"/>
          </p:cNvCxnSpPr>
          <p:nvPr/>
        </p:nvCxnSpPr>
        <p:spPr>
          <a:xfrm flipV="1">
            <a:off x="4309856" y="4822372"/>
            <a:ext cx="724792" cy="74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906934" y="2740139"/>
            <a:ext cx="1381597" cy="369332"/>
          </a:xfrm>
          <a:prstGeom prst="rect">
            <a:avLst/>
          </a:prstGeom>
          <a:noFill/>
        </p:spPr>
        <p:txBody>
          <a:bodyPr wrap="square" rtlCol="0">
            <a:spAutoFit/>
          </a:bodyPr>
          <a:lstStyle/>
          <a:p>
            <a:r>
              <a:rPr lang="en-US" dirty="0"/>
              <a:t>Objectives</a:t>
            </a:r>
          </a:p>
        </p:txBody>
      </p:sp>
      <p:cxnSp>
        <p:nvCxnSpPr>
          <p:cNvPr id="12" name="直線單箭頭接點 11"/>
          <p:cNvCxnSpPr/>
          <p:nvPr/>
        </p:nvCxnSpPr>
        <p:spPr>
          <a:xfrm>
            <a:off x="4309856" y="2953036"/>
            <a:ext cx="682142" cy="10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01486" y="1513064"/>
            <a:ext cx="10189028" cy="1200329"/>
          </a:xfrm>
          <a:prstGeom prst="rect">
            <a:avLst/>
          </a:prstGeom>
          <a:noFill/>
        </p:spPr>
        <p:txBody>
          <a:bodyPr wrap="square" rtlCol="0">
            <a:spAutoFit/>
          </a:bodyPr>
          <a:lstStyle/>
          <a:p>
            <a:r>
              <a:rPr lang="en-US" dirty="0"/>
              <a:t>(IC)A </a:t>
            </a:r>
            <a:r>
              <a:rPr lang="en-US" dirty="0"/>
              <a:t>direct relationship exists between objectives, which are what an entity strives to achieve, components, which represent what is required to achieve the objectives, and the organizational structure of the entity (the operating units, legal entities, and other). The relationship can be depicted in the form of a cube.</a:t>
            </a:r>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5957047"/>
            <a:ext cx="609600" cy="609600"/>
          </a:xfrm>
          <a:prstGeom prst="rect">
            <a:avLst/>
          </a:prstGeom>
        </p:spPr>
      </p:pic>
    </p:spTree>
    <p:extLst>
      <p:ext uri="{BB962C8B-B14F-4D97-AF65-F5344CB8AC3E}">
        <p14:creationId xmlns:p14="http://schemas.microsoft.com/office/powerpoint/2010/main" val="1828089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Organization</a:t>
            </a:r>
            <a:endParaRPr lang="en-US" dirty="0"/>
          </a:p>
        </p:txBody>
      </p:sp>
      <p:pic>
        <p:nvPicPr>
          <p:cNvPr id="6"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13" name="文字方塊 12"/>
          <p:cNvSpPr txBox="1"/>
          <p:nvPr/>
        </p:nvSpPr>
        <p:spPr>
          <a:xfrm>
            <a:off x="1001486" y="1513064"/>
            <a:ext cx="10189028" cy="646331"/>
          </a:xfrm>
          <a:prstGeom prst="rect">
            <a:avLst/>
          </a:prstGeom>
          <a:noFill/>
        </p:spPr>
        <p:txBody>
          <a:bodyPr wrap="square" rtlCol="0">
            <a:spAutoFit/>
          </a:bodyPr>
          <a:lstStyle/>
          <a:p>
            <a:r>
              <a:rPr lang="en-US" dirty="0"/>
              <a:t>(IC)Allowing </a:t>
            </a:r>
            <a:r>
              <a:rPr lang="en-US" dirty="0"/>
              <a:t>you to consider internal controls from an entity, divisional, operating unit, and/or functional level, such as for a shared services center</a:t>
            </a:r>
          </a:p>
        </p:txBody>
      </p:sp>
      <p:sp>
        <p:nvSpPr>
          <p:cNvPr id="14" name="橢圓 13"/>
          <p:cNvSpPr/>
          <p:nvPr/>
        </p:nvSpPr>
        <p:spPr>
          <a:xfrm>
            <a:off x="7155280" y="3225288"/>
            <a:ext cx="988263" cy="2031047"/>
          </a:xfrm>
          <a:prstGeom prst="ellipse">
            <a:avLst/>
          </a:prstGeom>
          <a:noFill/>
          <a:ln w="38100">
            <a:solidFill>
              <a:srgbClr val="7030A0"/>
            </a:solidFill>
          </a:ln>
          <a:effectLst>
            <a:glow rad="228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p:cNvSpPr txBox="1"/>
          <p:nvPr/>
        </p:nvSpPr>
        <p:spPr>
          <a:xfrm>
            <a:off x="8839928" y="3355049"/>
            <a:ext cx="2731586" cy="369332"/>
          </a:xfrm>
          <a:prstGeom prst="rect">
            <a:avLst/>
          </a:prstGeom>
          <a:noFill/>
        </p:spPr>
        <p:txBody>
          <a:bodyPr wrap="square" rtlCol="0">
            <a:spAutoFit/>
          </a:bodyPr>
          <a:lstStyle/>
          <a:p>
            <a:r>
              <a:rPr lang="en-US" dirty="0" smtClean="0"/>
              <a:t>Organization</a:t>
            </a:r>
            <a:endParaRPr lang="en-US" dirty="0"/>
          </a:p>
        </p:txBody>
      </p:sp>
      <p:cxnSp>
        <p:nvCxnSpPr>
          <p:cNvPr id="18" name="直線單箭頭接點 17"/>
          <p:cNvCxnSpPr/>
          <p:nvPr/>
        </p:nvCxnSpPr>
        <p:spPr>
          <a:xfrm flipH="1">
            <a:off x="8143543" y="3584333"/>
            <a:ext cx="510600" cy="28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1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Relationship 1</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9141" y="1690688"/>
            <a:ext cx="7552765" cy="4754893"/>
          </a:xfrm>
        </p:spPr>
      </p:pic>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572" y="6063343"/>
            <a:ext cx="609600" cy="609600"/>
          </a:xfrm>
          <a:prstGeom prst="rect">
            <a:avLst/>
          </a:prstGeom>
        </p:spPr>
      </p:pic>
    </p:spTree>
    <p:extLst>
      <p:ext uri="{BB962C8B-B14F-4D97-AF65-F5344CB8AC3E}">
        <p14:creationId xmlns:p14="http://schemas.microsoft.com/office/powerpoint/2010/main" val="14398869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Relationship 2</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2623" y="2211080"/>
            <a:ext cx="4491043" cy="2827366"/>
          </a:xfr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1750" y="5086874"/>
            <a:ext cx="1327100" cy="1635028"/>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190" y="5404072"/>
            <a:ext cx="1775783" cy="1265217"/>
          </a:xfrm>
          <a:prstGeom prst="rect">
            <a:avLst/>
          </a:prstGeom>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7313" y="5683473"/>
            <a:ext cx="2130029" cy="1074439"/>
          </a:xfrm>
          <a:prstGeom prst="rect">
            <a:avLst/>
          </a:prstGeom>
        </p:spPr>
      </p:pic>
      <p:pic>
        <p:nvPicPr>
          <p:cNvPr id="5" name="圖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5052" y="1690688"/>
            <a:ext cx="5289458" cy="4028794"/>
          </a:xfrm>
          <a:prstGeom prst="rect">
            <a:avLst/>
          </a:prstGeom>
        </p:spPr>
      </p:pic>
      <p:cxnSp>
        <p:nvCxnSpPr>
          <p:cNvPr id="10" name="直線單箭頭接點 9"/>
          <p:cNvCxnSpPr>
            <a:stCxn id="19" idx="2"/>
          </p:cNvCxnSpPr>
          <p:nvPr/>
        </p:nvCxnSpPr>
        <p:spPr>
          <a:xfrm flipH="1">
            <a:off x="5601051" y="2766871"/>
            <a:ext cx="1199904" cy="11364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5601051" y="4016829"/>
            <a:ext cx="1529357" cy="1167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7" idx="2"/>
          </p:cNvCxnSpPr>
          <p:nvPr/>
        </p:nvCxnSpPr>
        <p:spPr>
          <a:xfrm flipH="1" flipV="1">
            <a:off x="5656729" y="4136372"/>
            <a:ext cx="1192306" cy="108108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16"/>
          <p:cNvSpPr/>
          <p:nvPr/>
        </p:nvSpPr>
        <p:spPr>
          <a:xfrm>
            <a:off x="6849035" y="4715435"/>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橢圓 17"/>
          <p:cNvSpPr/>
          <p:nvPr/>
        </p:nvSpPr>
        <p:spPr>
          <a:xfrm>
            <a:off x="7130408" y="3526482"/>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橢圓 18"/>
          <p:cNvSpPr/>
          <p:nvPr/>
        </p:nvSpPr>
        <p:spPr>
          <a:xfrm>
            <a:off x="6800955" y="2264847"/>
            <a:ext cx="258183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8343" y="5986669"/>
            <a:ext cx="609600" cy="609600"/>
          </a:xfrm>
          <a:prstGeom prst="rect">
            <a:avLst/>
          </a:prstGeom>
        </p:spPr>
      </p:pic>
    </p:spTree>
    <p:extLst>
      <p:ext uri="{BB962C8B-B14F-4D97-AF65-F5344CB8AC3E}">
        <p14:creationId xmlns:p14="http://schemas.microsoft.com/office/powerpoint/2010/main" val="3050520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dirty="0"/>
          </a:p>
        </p:txBody>
      </p:sp>
      <p:sp>
        <p:nvSpPr>
          <p:cNvPr id="3" name="內容版面配置區 2"/>
          <p:cNvSpPr>
            <a:spLocks noGrp="1"/>
          </p:cNvSpPr>
          <p:nvPr>
            <p:ph idx="1"/>
          </p:nvPr>
        </p:nvSpPr>
        <p:spPr/>
        <p:txBody>
          <a:bodyPr/>
          <a:lstStyle/>
          <a:p>
            <a:r>
              <a:rPr lang="en-US" dirty="0" smtClean="0"/>
              <a:t>History</a:t>
            </a:r>
          </a:p>
          <a:p>
            <a:r>
              <a:rPr lang="en-US" dirty="0" smtClean="0"/>
              <a:t>Goal</a:t>
            </a:r>
          </a:p>
          <a:p>
            <a:r>
              <a:rPr lang="en-US" dirty="0" smtClean="0"/>
              <a:t>Elements</a:t>
            </a:r>
          </a:p>
          <a:p>
            <a:r>
              <a:rPr lang="en-US" dirty="0" smtClean="0"/>
              <a:t>Strengths and weaknesses </a:t>
            </a:r>
          </a:p>
          <a:p>
            <a:r>
              <a:rPr lang="en-US" dirty="0" smtClean="0"/>
              <a:t>An example to apply to games development</a:t>
            </a:r>
          </a:p>
          <a:p>
            <a:endParaRPr lang="en-US"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5872163"/>
            <a:ext cx="609600" cy="609600"/>
          </a:xfrm>
          <a:prstGeom prst="rect">
            <a:avLst/>
          </a:prstGeom>
        </p:spPr>
      </p:pic>
    </p:spTree>
    <p:extLst>
      <p:ext uri="{BB962C8B-B14F-4D97-AF65-F5344CB8AC3E}">
        <p14:creationId xmlns:p14="http://schemas.microsoft.com/office/powerpoint/2010/main" val="3013436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Strengths and weaknesses 1 </a:t>
            </a:r>
            <a:endParaRPr lang="en-US" dirty="0"/>
          </a:p>
        </p:txBody>
      </p:sp>
      <p:sp>
        <p:nvSpPr>
          <p:cNvPr id="3" name="內容版面配置區 2"/>
          <p:cNvSpPr>
            <a:spLocks noGrp="1"/>
          </p:cNvSpPr>
          <p:nvPr>
            <p:ph idx="1"/>
          </p:nvPr>
        </p:nvSpPr>
        <p:spPr>
          <a:xfrm>
            <a:off x="838200" y="1825625"/>
            <a:ext cx="10515600" cy="4611034"/>
          </a:xfrm>
        </p:spPr>
        <p:txBody>
          <a:bodyPr/>
          <a:lstStyle/>
          <a:p>
            <a:pPr marL="0" indent="0">
              <a:buNone/>
            </a:pPr>
            <a:r>
              <a:rPr lang="en-US" dirty="0" smtClean="0"/>
              <a:t>Strength</a:t>
            </a:r>
          </a:p>
          <a:p>
            <a:r>
              <a:rPr lang="en-US" dirty="0" smtClean="0"/>
              <a:t>Has been provide that it worked for a lot companies </a:t>
            </a:r>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5961996"/>
            <a:ext cx="609600" cy="609600"/>
          </a:xfrm>
          <a:prstGeom prst="rect">
            <a:avLst/>
          </a:prstGeom>
        </p:spPr>
      </p:pic>
    </p:spTree>
    <p:extLst>
      <p:ext uri="{BB962C8B-B14F-4D97-AF65-F5344CB8AC3E}">
        <p14:creationId xmlns:p14="http://schemas.microsoft.com/office/powerpoint/2010/main" val="39149530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Strengths and weaknesses 2 </a:t>
            </a:r>
            <a:endParaRPr lang="en-US" dirty="0"/>
          </a:p>
        </p:txBody>
      </p:sp>
      <p:sp>
        <p:nvSpPr>
          <p:cNvPr id="3" name="內容版面配置區 2"/>
          <p:cNvSpPr>
            <a:spLocks noGrp="1"/>
          </p:cNvSpPr>
          <p:nvPr>
            <p:ph idx="1"/>
          </p:nvPr>
        </p:nvSpPr>
        <p:spPr>
          <a:xfrm>
            <a:off x="838200" y="1825625"/>
            <a:ext cx="10515600" cy="4611034"/>
          </a:xfrm>
        </p:spPr>
        <p:txBody>
          <a:bodyPr>
            <a:normAutofit/>
          </a:bodyPr>
          <a:lstStyle/>
          <a:p>
            <a:pPr marL="0" indent="0">
              <a:buNone/>
            </a:pPr>
            <a:r>
              <a:rPr lang="en-US" b="1" dirty="0" smtClean="0"/>
              <a:t>Weaknesses</a:t>
            </a:r>
          </a:p>
          <a:p>
            <a:r>
              <a:rPr lang="en-US" sz="1800" dirty="0" smtClean="0"/>
              <a:t>Still will affected </a:t>
            </a:r>
            <a:r>
              <a:rPr lang="en-US" sz="1800" dirty="0"/>
              <a:t>by limitations inherent in all systems of internal </a:t>
            </a:r>
            <a:r>
              <a:rPr lang="en-US" sz="1800" dirty="0" smtClean="0"/>
              <a:t>control</a:t>
            </a:r>
          </a:p>
          <a:p>
            <a:r>
              <a:rPr lang="en-US" sz="1800" dirty="0" smtClean="0"/>
              <a:t>Controls </a:t>
            </a:r>
            <a:r>
              <a:rPr lang="en-US" sz="1800" dirty="0"/>
              <a:t>can be circumvented by two or more people colluding, and because management can override the system of internal </a:t>
            </a:r>
            <a:r>
              <a:rPr lang="en-US" sz="1800" dirty="0" smtClean="0"/>
              <a:t>control</a:t>
            </a:r>
          </a:p>
          <a:p>
            <a:r>
              <a:rPr lang="en-US" sz="1800" dirty="0"/>
              <a:t>The first set of limitations acknowledges that certain events or conditions are simply beyond management’s </a:t>
            </a:r>
            <a:r>
              <a:rPr lang="en-US" sz="1800" dirty="0" smtClean="0"/>
              <a:t>control</a:t>
            </a:r>
          </a:p>
          <a:p>
            <a:r>
              <a:rPr lang="en-US" sz="1800" dirty="0"/>
              <a:t>The second acknowledges that no system of internal control will always do what it is designed to do</a:t>
            </a:r>
            <a:r>
              <a:rPr lang="en-US" sz="1800" dirty="0" smtClean="0"/>
              <a:t>.</a:t>
            </a:r>
          </a:p>
          <a:p>
            <a:r>
              <a:rPr lang="en-US" sz="1800" dirty="0"/>
              <a:t>internal control cannot provide absolute assurance for any of the objective categories</a:t>
            </a:r>
            <a:endParaRPr lang="en-US" sz="1800"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131859"/>
            <a:ext cx="609600" cy="609600"/>
          </a:xfrm>
          <a:prstGeom prst="rect">
            <a:avLst/>
          </a:prstGeom>
        </p:spPr>
      </p:pic>
    </p:spTree>
    <p:extLst>
      <p:ext uri="{BB962C8B-B14F-4D97-AF65-F5344CB8AC3E}">
        <p14:creationId xmlns:p14="http://schemas.microsoft.com/office/powerpoint/2010/main" val="4246014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Example of Applying the game development</a:t>
            </a:r>
            <a:endParaRPr lang="en-US" dirty="0"/>
          </a:p>
        </p:txBody>
      </p:sp>
      <p:sp>
        <p:nvSpPr>
          <p:cNvPr id="5" name="文字方塊 4"/>
          <p:cNvSpPr txBox="1"/>
          <p:nvPr/>
        </p:nvSpPr>
        <p:spPr>
          <a:xfrm>
            <a:off x="1552902" y="4025462"/>
            <a:ext cx="2304393" cy="369332"/>
          </a:xfrm>
          <a:prstGeom prst="rect">
            <a:avLst/>
          </a:prstGeom>
          <a:noFill/>
        </p:spPr>
        <p:txBody>
          <a:bodyPr wrap="square" rtlCol="0">
            <a:spAutoFit/>
          </a:bodyPr>
          <a:lstStyle/>
          <a:p>
            <a:r>
              <a:rPr lang="en-US" dirty="0" smtClean="0"/>
              <a:t>Design Department</a:t>
            </a:r>
            <a:endParaRPr lang="en-US" dirty="0"/>
          </a:p>
        </p:txBody>
      </p:sp>
      <p:sp>
        <p:nvSpPr>
          <p:cNvPr id="6" name="文字方塊 5"/>
          <p:cNvSpPr txBox="1"/>
          <p:nvPr/>
        </p:nvSpPr>
        <p:spPr>
          <a:xfrm>
            <a:off x="4900447" y="3946476"/>
            <a:ext cx="3392215" cy="369332"/>
          </a:xfrm>
          <a:prstGeom prst="rect">
            <a:avLst/>
          </a:prstGeom>
          <a:noFill/>
        </p:spPr>
        <p:txBody>
          <a:bodyPr wrap="square" rtlCol="0">
            <a:spAutoFit/>
          </a:bodyPr>
          <a:lstStyle/>
          <a:p>
            <a:r>
              <a:rPr lang="en-US" dirty="0" smtClean="0"/>
              <a:t>Marketing Department</a:t>
            </a:r>
            <a:endParaRPr lang="en-US" dirty="0"/>
          </a:p>
        </p:txBody>
      </p:sp>
      <p:sp>
        <p:nvSpPr>
          <p:cNvPr id="7" name="文字方塊 6"/>
          <p:cNvSpPr txBox="1"/>
          <p:nvPr/>
        </p:nvSpPr>
        <p:spPr>
          <a:xfrm>
            <a:off x="2988878" y="2313914"/>
            <a:ext cx="4842642" cy="369332"/>
          </a:xfrm>
          <a:prstGeom prst="rect">
            <a:avLst/>
          </a:prstGeom>
          <a:noFill/>
        </p:spPr>
        <p:txBody>
          <a:bodyPr wrap="square" rtlCol="0">
            <a:spAutoFit/>
          </a:bodyPr>
          <a:lstStyle/>
          <a:p>
            <a:r>
              <a:rPr lang="en-US" dirty="0" smtClean="0"/>
              <a:t>Management Department</a:t>
            </a:r>
            <a:endParaRPr lang="en-US" dirty="0"/>
          </a:p>
        </p:txBody>
      </p:sp>
      <p:sp>
        <p:nvSpPr>
          <p:cNvPr id="9" name="矩形 8"/>
          <p:cNvSpPr/>
          <p:nvPr/>
        </p:nvSpPr>
        <p:spPr>
          <a:xfrm>
            <a:off x="846083" y="2018768"/>
            <a:ext cx="7454462" cy="2944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p:cNvSpPr txBox="1"/>
          <p:nvPr/>
        </p:nvSpPr>
        <p:spPr>
          <a:xfrm>
            <a:off x="8300545" y="3306472"/>
            <a:ext cx="1126334" cy="369332"/>
          </a:xfrm>
          <a:prstGeom prst="rect">
            <a:avLst/>
          </a:prstGeom>
          <a:noFill/>
        </p:spPr>
        <p:txBody>
          <a:bodyPr wrap="none" rtlCol="0">
            <a:spAutoFit/>
          </a:bodyPr>
          <a:lstStyle/>
          <a:p>
            <a:r>
              <a:rPr lang="en-US" dirty="0" smtClean="0"/>
              <a:t>EA Games</a:t>
            </a:r>
            <a:endParaRPr lang="en-US" dirty="0"/>
          </a:p>
        </p:txBody>
      </p:sp>
      <p:pic>
        <p:nvPicPr>
          <p:cNvPr id="11"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98628"/>
            <a:ext cx="609600" cy="609600"/>
          </a:xfrm>
          <a:prstGeom prst="rect">
            <a:avLst/>
          </a:prstGeom>
        </p:spPr>
      </p:pic>
    </p:spTree>
    <p:extLst>
      <p:ext uri="{BB962C8B-B14F-4D97-AF65-F5344CB8AC3E}">
        <p14:creationId xmlns:p14="http://schemas.microsoft.com/office/powerpoint/2010/main" val="2859973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32"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normAutofit fontScale="47500" lnSpcReduction="20000"/>
          </a:bodyPr>
          <a:lstStyle/>
          <a:p>
            <a:r>
              <a:rPr lang="en-US" dirty="0" smtClean="0"/>
              <a:t>Overview of Integrated Framework. </a:t>
            </a:r>
            <a:r>
              <a:rPr lang="en-US" dirty="0"/>
              <a:t>2015. . [ONLINE] Available </a:t>
            </a:r>
            <a:r>
              <a:rPr lang="en-US" dirty="0" err="1"/>
              <a:t>at:</a:t>
            </a:r>
            <a:r>
              <a:rPr lang="en-US" u="sng" dirty="0" err="1">
                <a:hlinkClick r:id="rId4"/>
              </a:rPr>
              <a:t>http</a:t>
            </a:r>
            <a:r>
              <a:rPr lang="en-US" u="sng" dirty="0">
                <a:hlinkClick r:id="rId4"/>
              </a:rPr>
              <a:t>://mcgladrey.com/content/dam/</a:t>
            </a:r>
            <a:r>
              <a:rPr lang="en-US" u="sng" dirty="0" err="1">
                <a:hlinkClick r:id="rId4"/>
              </a:rPr>
              <a:t>mcgladrey</a:t>
            </a:r>
            <a:r>
              <a:rPr lang="en-US" u="sng" dirty="0">
                <a:hlinkClick r:id="rId4"/>
              </a:rPr>
              <a:t>/pdf/wp_coso_2013_internal_control_integrated_framework.pdf</a:t>
            </a:r>
            <a:r>
              <a:rPr lang="en-US" dirty="0"/>
              <a:t>. [Accessed 12 March 2015</a:t>
            </a:r>
            <a:r>
              <a:rPr lang="en-US" dirty="0" smtClean="0"/>
              <a:t>].</a:t>
            </a:r>
          </a:p>
          <a:p>
            <a:endParaRPr lang="en-US" dirty="0" smtClean="0"/>
          </a:p>
          <a:p>
            <a:r>
              <a:rPr lang="en-US" dirty="0" smtClean="0"/>
              <a:t>Integrated Framework. </a:t>
            </a:r>
            <a:r>
              <a:rPr lang="en-US" dirty="0"/>
              <a:t>2015. . [ONLINE] Available </a:t>
            </a:r>
            <a:r>
              <a:rPr lang="en-US" dirty="0" err="1"/>
              <a:t>at:</a:t>
            </a:r>
            <a:r>
              <a:rPr lang="en-US" u="sng" dirty="0" err="1">
                <a:hlinkClick r:id="rId5"/>
              </a:rPr>
              <a:t>http</a:t>
            </a:r>
            <a:r>
              <a:rPr lang="en-US" u="sng" dirty="0">
                <a:hlinkClick r:id="rId5"/>
              </a:rPr>
              <a:t>://www.kpmg.com/Ca/en/External%20Documents/Final-New-COSO-2013-Framework-WHITEPAPER-web.pdf</a:t>
            </a:r>
            <a:r>
              <a:rPr lang="en-US" dirty="0"/>
              <a:t>. [Accessed 12 March 2015</a:t>
            </a:r>
            <a:r>
              <a:rPr lang="en-US" dirty="0" smtClean="0"/>
              <a:t>].</a:t>
            </a:r>
          </a:p>
          <a:p>
            <a:endParaRPr lang="en-US" dirty="0"/>
          </a:p>
          <a:p>
            <a:r>
              <a:rPr lang="en-US" dirty="0"/>
              <a:t>IC. 2015. </a:t>
            </a:r>
            <a:r>
              <a:rPr lang="en-US" i="1" dirty="0"/>
              <a:t>IC</a:t>
            </a:r>
            <a:r>
              <a:rPr lang="en-US" dirty="0"/>
              <a:t>. [ONLINE] Available at: </a:t>
            </a:r>
            <a:r>
              <a:rPr lang="en-US" u="sng" dirty="0">
                <a:hlinkClick r:id="rId6"/>
              </a:rPr>
              <a:t>http://www.coso.org/IC.htm</a:t>
            </a:r>
            <a:r>
              <a:rPr lang="en-US" dirty="0"/>
              <a:t>. [Accessed 12 March 2015</a:t>
            </a:r>
            <a:r>
              <a:rPr lang="en-US" dirty="0" smtClean="0"/>
              <a:t>].</a:t>
            </a:r>
          </a:p>
          <a:p>
            <a:endParaRPr lang="en-US" dirty="0"/>
          </a:p>
          <a:p>
            <a:r>
              <a:rPr lang="en-US" dirty="0" smtClean="0"/>
              <a:t>COSO Framework &amp; </a:t>
            </a:r>
            <a:r>
              <a:rPr lang="en-US" dirty="0" err="1" smtClean="0"/>
              <a:t>SoxCompliance</a:t>
            </a:r>
            <a:r>
              <a:rPr lang="en-US" dirty="0" smtClean="0"/>
              <a:t>. </a:t>
            </a:r>
            <a:r>
              <a:rPr lang="en-US" dirty="0"/>
              <a:t>2015. </a:t>
            </a:r>
            <a:r>
              <a:rPr lang="en-US" dirty="0" smtClean="0"/>
              <a:t>[ONLINE]. </a:t>
            </a:r>
            <a:r>
              <a:rPr lang="en-US" dirty="0"/>
              <a:t>[ONLINE] Available </a:t>
            </a:r>
            <a:r>
              <a:rPr lang="en-US" dirty="0" err="1"/>
              <a:t>at:</a:t>
            </a:r>
            <a:r>
              <a:rPr lang="en-US" u="sng" dirty="0" err="1">
                <a:hlinkClick r:id="rId7"/>
              </a:rPr>
              <a:t>http</a:t>
            </a:r>
            <a:r>
              <a:rPr lang="en-US" u="sng" dirty="0">
                <a:hlinkClick r:id="rId7"/>
              </a:rPr>
              <a:t>://www.coso.org/documents/COSO%20McNallyTransition%20Article-Final%20COSO%20Version%20Proof_5-31-13.pdf</a:t>
            </a:r>
            <a:r>
              <a:rPr lang="en-US" dirty="0"/>
              <a:t>. [Accessed 12 March 2015</a:t>
            </a:r>
            <a:r>
              <a:rPr lang="en-US" dirty="0" smtClean="0"/>
              <a:t>].</a:t>
            </a:r>
          </a:p>
          <a:p>
            <a:endParaRPr lang="en-US" dirty="0"/>
          </a:p>
          <a:p>
            <a:r>
              <a:rPr lang="en-US" dirty="0" smtClean="0"/>
              <a:t>COSO ERM FAQ’s. </a:t>
            </a:r>
            <a:r>
              <a:rPr lang="en-US" dirty="0"/>
              <a:t>2015. . [ONLINE] Available at: </a:t>
            </a:r>
            <a:r>
              <a:rPr lang="en-US" u="sng" dirty="0">
                <a:hlinkClick r:id="rId8"/>
              </a:rPr>
              <a:t>http://www.coso.org/documents/ERM-FAQs.pdf</a:t>
            </a:r>
            <a:r>
              <a:rPr lang="en-US" dirty="0"/>
              <a:t>. [Accessed 12 March 2015</a:t>
            </a:r>
            <a:r>
              <a:rPr lang="en-US" dirty="0" smtClean="0"/>
              <a:t>].</a:t>
            </a:r>
          </a:p>
          <a:p>
            <a:endParaRPr lang="en-US" dirty="0" smtClean="0"/>
          </a:p>
          <a:p>
            <a:r>
              <a:rPr lang="en-US" dirty="0" smtClean="0"/>
              <a:t>ERM Framework. </a:t>
            </a:r>
            <a:r>
              <a:rPr lang="en-US" dirty="0"/>
              <a:t>2015. . [ONLINE] Available </a:t>
            </a:r>
            <a:r>
              <a:rPr lang="en-US" dirty="0" err="1"/>
              <a:t>at:</a:t>
            </a:r>
            <a:r>
              <a:rPr lang="en-US" u="sng" dirty="0" err="1">
                <a:hlinkClick r:id="rId9"/>
              </a:rPr>
              <a:t>http</a:t>
            </a:r>
            <a:r>
              <a:rPr lang="en-US" u="sng" dirty="0">
                <a:hlinkClick r:id="rId9"/>
              </a:rPr>
              <a:t>://www.coso.org/documents/Framework%20Reference%20Secured.pdf</a:t>
            </a:r>
            <a:r>
              <a:rPr lang="en-US" dirty="0"/>
              <a:t>. [Accessed 12 March 2015</a:t>
            </a:r>
            <a:r>
              <a:rPr lang="en-US" dirty="0" smtClean="0"/>
              <a:t>].</a:t>
            </a:r>
          </a:p>
          <a:p>
            <a:endParaRPr lang="en-US" dirty="0"/>
          </a:p>
          <a:p>
            <a:r>
              <a:rPr lang="en-US" dirty="0"/>
              <a:t>Control Activities Component. 2015. </a:t>
            </a:r>
            <a:r>
              <a:rPr lang="en-US" i="1" dirty="0"/>
              <a:t>Control Activities Component</a:t>
            </a:r>
            <a:r>
              <a:rPr lang="en-US" dirty="0"/>
              <a:t>. [ONLINE] Available </a:t>
            </a:r>
            <a:r>
              <a:rPr lang="en-US" dirty="0" err="1"/>
              <a:t>at:</a:t>
            </a:r>
            <a:r>
              <a:rPr lang="en-US" u="sng" dirty="0" err="1">
                <a:hlinkClick r:id="rId10"/>
              </a:rPr>
              <a:t>http</a:t>
            </a:r>
            <a:r>
              <a:rPr lang="en-US" u="sng" dirty="0">
                <a:hlinkClick r:id="rId10"/>
              </a:rPr>
              <a:t>://www.controlsframework.com/control_activities.php</a:t>
            </a:r>
            <a:r>
              <a:rPr lang="en-US" dirty="0"/>
              <a:t>. [Accessed 12 March 2015].</a:t>
            </a:r>
            <a:endParaRPr lang="en-US" dirty="0"/>
          </a:p>
          <a:p>
            <a:endParaRPr lang="en-US" dirty="0" smtClean="0"/>
          </a:p>
          <a:p>
            <a:endParaRPr lang="en-US" dirty="0" smtClean="0"/>
          </a:p>
          <a:p>
            <a:endParaRPr lang="en-US"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28600" y="6248400"/>
            <a:ext cx="609600" cy="609600"/>
          </a:xfrm>
          <a:prstGeom prst="rect">
            <a:avLst/>
          </a:prstGeom>
        </p:spPr>
      </p:pic>
    </p:spTree>
    <p:extLst>
      <p:ext uri="{BB962C8B-B14F-4D97-AF65-F5344CB8AC3E}">
        <p14:creationId xmlns:p14="http://schemas.microsoft.com/office/powerpoint/2010/main" val="3829865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dirty="0"/>
          </a:p>
        </p:txBody>
      </p:sp>
      <p:sp>
        <p:nvSpPr>
          <p:cNvPr id="3" name="內容版面配置區 2"/>
          <p:cNvSpPr>
            <a:spLocks noGrp="1"/>
          </p:cNvSpPr>
          <p:nvPr>
            <p:ph idx="1"/>
          </p:nvPr>
        </p:nvSpPr>
        <p:spPr/>
        <p:txBody>
          <a:bodyPr>
            <a:normAutofit/>
          </a:bodyPr>
          <a:lstStyle/>
          <a:p>
            <a:endParaRPr lang="en-US" sz="6000" dirty="0"/>
          </a:p>
          <a:p>
            <a:pPr marL="0" indent="0" algn="ctr">
              <a:buNone/>
            </a:pPr>
            <a:endParaRPr lang="en-US" sz="6000" dirty="0"/>
          </a:p>
          <a:p>
            <a:pPr marL="0" indent="0" algn="ctr">
              <a:buNone/>
            </a:pPr>
            <a:r>
              <a:rPr lang="en-US" sz="6000" dirty="0" smtClean="0"/>
              <a:t>Thank you</a:t>
            </a:r>
          </a:p>
          <a:p>
            <a:endParaRPr lang="en-US" sz="6000" dirty="0" smtClean="0"/>
          </a:p>
          <a:p>
            <a:endParaRPr lang="en-US" sz="60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07100"/>
            <a:ext cx="609600" cy="609600"/>
          </a:xfrm>
          <a:prstGeom prst="rect">
            <a:avLst/>
          </a:prstGeom>
        </p:spPr>
      </p:pic>
    </p:spTree>
    <p:extLst>
      <p:ext uri="{BB962C8B-B14F-4D97-AF65-F5344CB8AC3E}">
        <p14:creationId xmlns:p14="http://schemas.microsoft.com/office/powerpoint/2010/main" val="799817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3235415"/>
            <a:ext cx="6988250" cy="3465832"/>
          </a:xfrm>
          <a:prstGeom prst="rect">
            <a:avLst/>
          </a:prstGeom>
        </p:spPr>
      </p:pic>
      <p:sp>
        <p:nvSpPr>
          <p:cNvPr id="2" name="標題 1"/>
          <p:cNvSpPr>
            <a:spLocks noGrp="1"/>
          </p:cNvSpPr>
          <p:nvPr>
            <p:ph type="ctrTitle"/>
          </p:nvPr>
        </p:nvSpPr>
        <p:spPr>
          <a:xfrm>
            <a:off x="1492370" y="242469"/>
            <a:ext cx="9144000" cy="861712"/>
          </a:xfrm>
        </p:spPr>
        <p:txBody>
          <a:bodyPr>
            <a:normAutofit fontScale="90000"/>
          </a:bodyPr>
          <a:lstStyle/>
          <a:p>
            <a:r>
              <a:rPr lang="en-US" dirty="0" smtClean="0"/>
              <a:t>History</a:t>
            </a:r>
            <a:endParaRPr lang="en-US" dirty="0"/>
          </a:p>
        </p:txBody>
      </p:sp>
      <p:sp>
        <p:nvSpPr>
          <p:cNvPr id="3" name="副標題 2"/>
          <p:cNvSpPr>
            <a:spLocks noGrp="1"/>
          </p:cNvSpPr>
          <p:nvPr>
            <p:ph type="subTitle" idx="1"/>
          </p:nvPr>
        </p:nvSpPr>
        <p:spPr>
          <a:xfrm>
            <a:off x="319177" y="1341917"/>
            <a:ext cx="11628408" cy="1655762"/>
          </a:xfrm>
        </p:spPr>
        <p:txBody>
          <a:bodyPr>
            <a:normAutofit fontScale="40000" lnSpcReduction="20000"/>
          </a:bodyPr>
          <a:lstStyle/>
          <a:p>
            <a:pPr algn="l"/>
            <a:r>
              <a:rPr lang="en-US" dirty="0" smtClean="0"/>
              <a:t>1985</a:t>
            </a:r>
          </a:p>
          <a:p>
            <a:pPr marL="342900" indent="-342900" algn="l">
              <a:buFont typeface="Arial" panose="020B0604020202020204" pitchFamily="34" charset="0"/>
              <a:buChar char="•"/>
            </a:pPr>
            <a:r>
              <a:rPr lang="en-US" dirty="0" smtClean="0"/>
              <a:t>Organized in </a:t>
            </a:r>
            <a:r>
              <a:rPr lang="en-US" dirty="0"/>
              <a:t>1985 e</a:t>
            </a:r>
            <a:r>
              <a:rPr lang="en-US" dirty="0" smtClean="0"/>
              <a:t>stablish by 5 groups  </a:t>
            </a:r>
            <a:endParaRPr lang="en-US" dirty="0"/>
          </a:p>
          <a:p>
            <a:pPr marL="342900" indent="-342900" algn="l">
              <a:buFont typeface="Arial" panose="020B0604020202020204" pitchFamily="34" charset="0"/>
              <a:buChar char="•"/>
            </a:pPr>
            <a:r>
              <a:rPr lang="en-US" dirty="0" smtClean="0"/>
              <a:t>Robert </a:t>
            </a:r>
            <a:r>
              <a:rPr lang="en-US" dirty="0" err="1" smtClean="0"/>
              <a:t>Hirth</a:t>
            </a:r>
            <a:r>
              <a:rPr lang="en-US" dirty="0" smtClean="0"/>
              <a:t> Chairman</a:t>
            </a:r>
          </a:p>
          <a:p>
            <a:pPr algn="l"/>
            <a:r>
              <a:rPr lang="en-US" dirty="0" smtClean="0"/>
              <a:t>1992 </a:t>
            </a:r>
          </a:p>
          <a:p>
            <a:pPr marL="342900" indent="-342900" algn="l">
              <a:buFont typeface="Arial" panose="020B0604020202020204" pitchFamily="34" charset="0"/>
              <a:buChar char="•"/>
            </a:pPr>
            <a:r>
              <a:rPr lang="en-US" dirty="0" smtClean="0"/>
              <a:t>COSO Internal Control </a:t>
            </a:r>
            <a:r>
              <a:rPr lang="en-US" dirty="0" err="1" smtClean="0"/>
              <a:t>Intergrated</a:t>
            </a:r>
            <a:r>
              <a:rPr lang="en-US" dirty="0" smtClean="0"/>
              <a:t> Framework 1992</a:t>
            </a:r>
          </a:p>
          <a:p>
            <a:pPr algn="l"/>
            <a:r>
              <a:rPr lang="en-US" dirty="0" smtClean="0"/>
              <a:t>2013</a:t>
            </a:r>
          </a:p>
          <a:p>
            <a:pPr marL="342900" indent="-342900" algn="l">
              <a:buFont typeface="Arial" panose="020B0604020202020204" pitchFamily="34" charset="0"/>
              <a:buChar char="•"/>
            </a:pPr>
            <a:r>
              <a:rPr lang="en-US" dirty="0" smtClean="0"/>
              <a:t>Publish new model because of change of </a:t>
            </a:r>
            <a:r>
              <a:rPr lang="en-US" dirty="0"/>
              <a:t>t</a:t>
            </a:r>
            <a:r>
              <a:rPr lang="en-US" dirty="0" smtClean="0"/>
              <a:t>echnology and environments .</a:t>
            </a:r>
          </a:p>
          <a:p>
            <a:pPr algn="l"/>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9177" y="6091647"/>
            <a:ext cx="609600" cy="609600"/>
          </a:xfrm>
          <a:prstGeom prst="rect">
            <a:avLst/>
          </a:prstGeom>
        </p:spPr>
      </p:pic>
    </p:spTree>
    <p:extLst>
      <p:ext uri="{BB962C8B-B14F-4D97-AF65-F5344CB8AC3E}">
        <p14:creationId xmlns:p14="http://schemas.microsoft.com/office/powerpoint/2010/main" val="343916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1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 Timeline</a:t>
            </a:r>
            <a:endParaRPr lang="en-US" dirty="0"/>
          </a:p>
        </p:txBody>
      </p:sp>
      <p:sp>
        <p:nvSpPr>
          <p:cNvPr id="3" name="內容版面配置區 2"/>
          <p:cNvSpPr>
            <a:spLocks noGrp="1"/>
          </p:cNvSpPr>
          <p:nvPr>
            <p:ph idx="1"/>
          </p:nvPr>
        </p:nvSpPr>
        <p:spPr>
          <a:xfrm>
            <a:off x="838200" y="1825625"/>
            <a:ext cx="10515600" cy="4611034"/>
          </a:xfrm>
        </p:spPr>
        <p:txBody>
          <a:bodyPr/>
          <a:lstStyle/>
          <a:p>
            <a:endParaRPr lang="en-US" dirty="0"/>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41" y="1532965"/>
            <a:ext cx="10560424" cy="4794077"/>
          </a:xfrm>
          <a:prstGeom prst="rect">
            <a:avLst/>
          </a:prstGeom>
        </p:spPr>
      </p:pic>
      <p:sp>
        <p:nvSpPr>
          <p:cNvPr id="6" name="橢圓 5"/>
          <p:cNvSpPr/>
          <p:nvPr/>
        </p:nvSpPr>
        <p:spPr>
          <a:xfrm>
            <a:off x="5181600" y="2465294"/>
            <a:ext cx="2375648" cy="171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4106" y="6077051"/>
            <a:ext cx="609600" cy="609600"/>
          </a:xfrm>
          <a:prstGeom prst="rect">
            <a:avLst/>
          </a:prstGeom>
        </p:spPr>
      </p:pic>
    </p:spTree>
    <p:extLst>
      <p:ext uri="{BB962C8B-B14F-4D97-AF65-F5344CB8AC3E}">
        <p14:creationId xmlns:p14="http://schemas.microsoft.com/office/powerpoint/2010/main" val="3162705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err="1" smtClean="0"/>
              <a:t>History_Changes</a:t>
            </a:r>
            <a:endParaRPr lang="en-US" dirty="0"/>
          </a:p>
        </p:txBody>
      </p:sp>
      <p:sp>
        <p:nvSpPr>
          <p:cNvPr id="4" name="內容版面配置區 3"/>
          <p:cNvSpPr>
            <a:spLocks noGrp="1"/>
          </p:cNvSpPr>
          <p:nvPr>
            <p:ph idx="1"/>
          </p:nvPr>
        </p:nvSpPr>
        <p:spPr>
          <a:xfrm>
            <a:off x="838200" y="1825625"/>
            <a:ext cx="6321725" cy="4351338"/>
          </a:xfrm>
        </p:spPr>
        <p:txBody>
          <a:bodyPr/>
          <a:lstStyle/>
          <a:p>
            <a:r>
              <a:rPr lang="en-US" dirty="0" smtClean="0"/>
              <a:t>7 Changes that I found</a:t>
            </a:r>
            <a:endParaRPr lang="en-US"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73588"/>
            <a:ext cx="609600" cy="609600"/>
          </a:xfrm>
          <a:prstGeom prst="rect">
            <a:avLst/>
          </a:prstGeom>
        </p:spPr>
      </p:pic>
    </p:spTree>
    <p:extLst>
      <p:ext uri="{BB962C8B-B14F-4D97-AF65-F5344CB8AC3E}">
        <p14:creationId xmlns:p14="http://schemas.microsoft.com/office/powerpoint/2010/main" val="2487328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3235415"/>
            <a:ext cx="6988250" cy="3465832"/>
          </a:xfrm>
          <a:prstGeom prst="rect">
            <a:avLst/>
          </a:prstGeom>
        </p:spPr>
      </p:pic>
      <p:sp>
        <p:nvSpPr>
          <p:cNvPr id="2" name="標題 1"/>
          <p:cNvSpPr>
            <a:spLocks noGrp="1"/>
          </p:cNvSpPr>
          <p:nvPr>
            <p:ph type="title"/>
          </p:nvPr>
        </p:nvSpPr>
        <p:spPr/>
        <p:txBody>
          <a:bodyPr/>
          <a:lstStyle/>
          <a:p>
            <a:pPr algn="ctr"/>
            <a:r>
              <a:rPr lang="en-US" dirty="0" smtClean="0"/>
              <a:t>History1</a:t>
            </a:r>
            <a:endParaRPr lang="en-US" dirty="0"/>
          </a:p>
        </p:txBody>
      </p:sp>
      <p:sp>
        <p:nvSpPr>
          <p:cNvPr id="3" name="內容版面配置區 2"/>
          <p:cNvSpPr>
            <a:spLocks noGrp="1"/>
          </p:cNvSpPr>
          <p:nvPr>
            <p:ph idx="1"/>
          </p:nvPr>
        </p:nvSpPr>
        <p:spPr/>
        <p:txBody>
          <a:bodyPr>
            <a:normAutofit/>
          </a:bodyPr>
          <a:lstStyle/>
          <a:p>
            <a:endParaRPr lang="en-US" dirty="0"/>
          </a:p>
          <a:p>
            <a:endParaRPr lang="en-US" dirty="0" smtClean="0"/>
          </a:p>
          <a:p>
            <a:endParaRPr lang="en-US" dirty="0"/>
          </a:p>
        </p:txBody>
      </p:sp>
      <p:sp>
        <p:nvSpPr>
          <p:cNvPr id="10" name="橢圓 9"/>
          <p:cNvSpPr/>
          <p:nvPr/>
        </p:nvSpPr>
        <p:spPr>
          <a:xfrm>
            <a:off x="3085836" y="4356339"/>
            <a:ext cx="1224951" cy="241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橢圓 10"/>
          <p:cNvSpPr/>
          <p:nvPr/>
        </p:nvSpPr>
        <p:spPr>
          <a:xfrm>
            <a:off x="8236233" y="4356339"/>
            <a:ext cx="1224951"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橢圓 11"/>
          <p:cNvSpPr/>
          <p:nvPr/>
        </p:nvSpPr>
        <p:spPr>
          <a:xfrm>
            <a:off x="6628844" y="6054306"/>
            <a:ext cx="1607389" cy="382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橢圓 12"/>
          <p:cNvSpPr/>
          <p:nvPr/>
        </p:nvSpPr>
        <p:spPr>
          <a:xfrm>
            <a:off x="4477109" y="4356339"/>
            <a:ext cx="1224951"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橢圓 13"/>
          <p:cNvSpPr/>
          <p:nvPr/>
        </p:nvSpPr>
        <p:spPr>
          <a:xfrm rot="8041787">
            <a:off x="3739468" y="3754964"/>
            <a:ext cx="836325" cy="354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橢圓 14"/>
          <p:cNvSpPr/>
          <p:nvPr/>
        </p:nvSpPr>
        <p:spPr>
          <a:xfrm rot="8041787">
            <a:off x="7445024" y="3745655"/>
            <a:ext cx="836325" cy="354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077886"/>
            <a:ext cx="609600" cy="609600"/>
          </a:xfrm>
          <a:prstGeom prst="rect">
            <a:avLst/>
          </a:prstGeom>
        </p:spPr>
      </p:pic>
    </p:spTree>
    <p:extLst>
      <p:ext uri="{BB962C8B-B14F-4D97-AF65-F5344CB8AC3E}">
        <p14:creationId xmlns:p14="http://schemas.microsoft.com/office/powerpoint/2010/main" val="26886252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2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History2</a:t>
            </a:r>
            <a:endParaRPr lang="en-US" dirty="0"/>
          </a:p>
        </p:txBody>
      </p:sp>
      <p:sp>
        <p:nvSpPr>
          <p:cNvPr id="3" name="內容版面配置區 2"/>
          <p:cNvSpPr>
            <a:spLocks noGrp="1"/>
          </p:cNvSpPr>
          <p:nvPr>
            <p:ph idx="1"/>
          </p:nvPr>
        </p:nvSpPr>
        <p:spPr/>
        <p:txBody>
          <a:bodyPr/>
          <a:lstStyle/>
          <a:p>
            <a:r>
              <a:rPr lang="en-US" dirty="0" smtClean="0"/>
              <a:t>Added 17 principles</a:t>
            </a:r>
            <a:endParaRPr lang="en-US" dirty="0"/>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079" y="2460368"/>
            <a:ext cx="6211197" cy="3716595"/>
          </a:xfrm>
          <a:prstGeom prst="rect">
            <a:avLst/>
          </a:prstGeom>
        </p:spPr>
      </p:pic>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9229" y="6176963"/>
            <a:ext cx="609600" cy="609600"/>
          </a:xfrm>
          <a:prstGeom prst="rect">
            <a:avLst/>
          </a:prstGeom>
        </p:spPr>
      </p:pic>
    </p:spTree>
    <p:extLst>
      <p:ext uri="{BB962C8B-B14F-4D97-AF65-F5344CB8AC3E}">
        <p14:creationId xmlns:p14="http://schemas.microsoft.com/office/powerpoint/2010/main" val="85284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History3</a:t>
            </a:r>
            <a:endParaRPr lang="en-US" dirty="0"/>
          </a:p>
        </p:txBody>
      </p:sp>
      <p:sp>
        <p:nvSpPr>
          <p:cNvPr id="3" name="內容版面配置區 2"/>
          <p:cNvSpPr>
            <a:spLocks noGrp="1"/>
          </p:cNvSpPr>
          <p:nvPr>
            <p:ph idx="1"/>
          </p:nvPr>
        </p:nvSpPr>
        <p:spPr>
          <a:xfrm>
            <a:off x="838200" y="1842878"/>
            <a:ext cx="10515600" cy="4351338"/>
          </a:xfrm>
        </p:spPr>
        <p:txBody>
          <a:bodyPr/>
          <a:lstStyle/>
          <a:p>
            <a:r>
              <a:rPr lang="en-US" dirty="0" smtClean="0"/>
              <a:t>Introduces 81 points(17 principles)</a:t>
            </a:r>
          </a:p>
          <a:p>
            <a:endParaRPr lang="en-US" dirty="0" smtClean="0"/>
          </a:p>
          <a:p>
            <a:endParaRPr lang="en-US" dirty="0"/>
          </a:p>
        </p:txBody>
      </p:sp>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2298648"/>
            <a:ext cx="3030006" cy="373306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911" y="2734471"/>
            <a:ext cx="3756791" cy="2861415"/>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35" y="2298648"/>
            <a:ext cx="4054428" cy="2888716"/>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1923" y="3858764"/>
            <a:ext cx="4863235" cy="2453136"/>
          </a:xfrm>
          <a:prstGeom prst="rect">
            <a:avLst/>
          </a:prstGeom>
        </p:spPr>
      </p:pic>
      <p:pic>
        <p:nvPicPr>
          <p:cNvPr id="8"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04800" y="6041606"/>
            <a:ext cx="609600" cy="609600"/>
          </a:xfrm>
          <a:prstGeom prst="rect">
            <a:avLst/>
          </a:prstGeom>
        </p:spPr>
      </p:pic>
    </p:spTree>
    <p:extLst>
      <p:ext uri="{BB962C8B-B14F-4D97-AF65-F5344CB8AC3E}">
        <p14:creationId xmlns:p14="http://schemas.microsoft.com/office/powerpoint/2010/main" val="36500465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1204</Words>
  <Application>Microsoft Office PowerPoint</Application>
  <PresentationFormat>寬螢幕</PresentationFormat>
  <Paragraphs>121</Paragraphs>
  <Slides>34</Slides>
  <Notes>0</Notes>
  <HiddenSlides>0</HiddenSlides>
  <MMClips>33</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PMingLiU</vt:lpstr>
      <vt:lpstr>Arial</vt:lpstr>
      <vt:lpstr>Calibri</vt:lpstr>
      <vt:lpstr>Calibri Light</vt:lpstr>
      <vt:lpstr>Office 佈景主題</vt:lpstr>
      <vt:lpstr>Risk Management Standard </vt:lpstr>
      <vt:lpstr>COSO Integrated Framework </vt:lpstr>
      <vt:lpstr>PowerPoint 簡報</vt:lpstr>
      <vt:lpstr>History</vt:lpstr>
      <vt:lpstr>History Timeline</vt:lpstr>
      <vt:lpstr>History_Changes</vt:lpstr>
      <vt:lpstr>History1</vt:lpstr>
      <vt:lpstr>History2</vt:lpstr>
      <vt:lpstr>History3</vt:lpstr>
      <vt:lpstr>History 4,5,6,7</vt:lpstr>
      <vt:lpstr>Relationship between Risk Management and COSO - Internal Control 1</vt:lpstr>
      <vt:lpstr>Relationship between Risk Management and COSO - Internal Control 2</vt:lpstr>
      <vt:lpstr>Relationship between Risk Management and COSO - Internal Control 3</vt:lpstr>
      <vt:lpstr>Goal of Framework</vt:lpstr>
      <vt:lpstr>Overall image</vt:lpstr>
      <vt:lpstr>Internal Control </vt:lpstr>
      <vt:lpstr>Operations</vt:lpstr>
      <vt:lpstr>Reporting</vt:lpstr>
      <vt:lpstr>Compliance</vt:lpstr>
      <vt:lpstr>Major Components</vt:lpstr>
      <vt:lpstr>Control Environment</vt:lpstr>
      <vt:lpstr>Risk Assessment</vt:lpstr>
      <vt:lpstr>Control Activities</vt:lpstr>
      <vt:lpstr>Information and Communication</vt:lpstr>
      <vt:lpstr>Monitoring Activities</vt:lpstr>
      <vt:lpstr>Relationship of Objectives and Components</vt:lpstr>
      <vt:lpstr>Organization</vt:lpstr>
      <vt:lpstr>Relationship 1</vt:lpstr>
      <vt:lpstr>Relationship 2</vt:lpstr>
      <vt:lpstr>Strengths and weaknesses 1 </vt:lpstr>
      <vt:lpstr>Strengths and weaknesses 2 </vt:lpstr>
      <vt:lpstr>Example of Applying the game development</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COSO Integrated Framework</dc:title>
  <dc:creator>Kitman</dc:creator>
  <cp:lastModifiedBy>Kitman</cp:lastModifiedBy>
  <cp:revision>124</cp:revision>
  <dcterms:created xsi:type="dcterms:W3CDTF">2015-03-10T00:37:56Z</dcterms:created>
  <dcterms:modified xsi:type="dcterms:W3CDTF">2015-03-12T08:41:15Z</dcterms:modified>
</cp:coreProperties>
</file>